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2" r:id="rId17"/>
    <p:sldId id="271" r:id="rId18"/>
    <p:sldId id="272" r:id="rId19"/>
    <p:sldId id="273" r:id="rId20"/>
    <p:sldId id="274" r:id="rId21"/>
    <p:sldId id="275" r:id="rId22"/>
    <p:sldId id="276" r:id="rId23"/>
    <p:sldId id="277" r:id="rId24"/>
    <p:sldId id="278" r:id="rId25"/>
    <p:sldId id="279" r:id="rId26"/>
    <p:sldId id="280" r:id="rId27"/>
    <p:sldId id="281" r:id="rId28"/>
    <p:sldId id="283" r:id="rId29"/>
    <p:sldId id="284" r:id="rId30"/>
    <p:sldId id="285" r:id="rId31"/>
    <p:sldId id="286" r:id="rId32"/>
    <p:sldId id="287" r:id="rId3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53A637A1-A6CD-41CA-8B9D-0018B500CD4F}" type="datetimeFigureOut">
              <a:rPr lang="cs-CZ" smtClean="0"/>
              <a:t>26.8.2011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1128060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3A637A1-A6CD-41CA-8B9D-0018B500CD4F}" type="datetimeFigureOut">
              <a:rPr lang="cs-CZ" smtClean="0"/>
              <a:t>26.8.2011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1942479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53A637A1-A6CD-41CA-8B9D-0018B500CD4F}" type="datetimeFigureOut">
              <a:rPr lang="cs-CZ" smtClean="0"/>
              <a:t>26.8.2011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2141330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53A637A1-A6CD-41CA-8B9D-0018B500CD4F}" type="datetimeFigureOut">
              <a:rPr lang="cs-CZ" smtClean="0"/>
              <a:t>26.8.2011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2728490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53A637A1-A6CD-41CA-8B9D-0018B500CD4F}" type="datetimeFigureOut">
              <a:rPr lang="cs-CZ" smtClean="0"/>
              <a:t>26.8.2011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2459794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53A637A1-A6CD-41CA-8B9D-0018B500CD4F}" type="datetimeFigureOut">
              <a:rPr lang="cs-CZ" smtClean="0"/>
              <a:t>26.8.2011</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364281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3A637A1-A6CD-41CA-8B9D-0018B500CD4F}" type="datetimeFigureOut">
              <a:rPr lang="cs-CZ" smtClean="0"/>
              <a:t>26.8.2011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1763084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53A637A1-A6CD-41CA-8B9D-0018B500CD4F}" type="datetimeFigureOut">
              <a:rPr lang="cs-CZ" smtClean="0"/>
              <a:t>26.8.2011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4071603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53A637A1-A6CD-41CA-8B9D-0018B500CD4F}" type="datetimeFigureOut">
              <a:rPr lang="cs-CZ" smtClean="0"/>
              <a:t>26.8.2011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2160851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3A637A1-A6CD-41CA-8B9D-0018B500CD4F}" type="datetimeFigureOut">
              <a:rPr lang="cs-CZ" smtClean="0"/>
              <a:t>26.8.2011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3488410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3A637A1-A6CD-41CA-8B9D-0018B500CD4F}" type="datetimeFigureOut">
              <a:rPr lang="cs-CZ" smtClean="0"/>
              <a:t>26.8.2011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3422FB7-D009-4E20-AB6B-CAF8357A9C82}" type="slidenum">
              <a:rPr lang="cs-CZ" smtClean="0"/>
              <a:t>‹#›</a:t>
            </a:fld>
            <a:endParaRPr lang="cs-CZ"/>
          </a:p>
        </p:txBody>
      </p:sp>
    </p:spTree>
    <p:extLst>
      <p:ext uri="{BB962C8B-B14F-4D97-AF65-F5344CB8AC3E}">
        <p14:creationId xmlns:p14="http://schemas.microsoft.com/office/powerpoint/2010/main" val="535771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A637A1-A6CD-41CA-8B9D-0018B500CD4F}" type="datetimeFigureOut">
              <a:rPr lang="cs-CZ" smtClean="0"/>
              <a:t>26.8.2011</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22FB7-D009-4E20-AB6B-CAF8357A9C82}" type="slidenum">
              <a:rPr lang="cs-CZ" smtClean="0"/>
              <a:t>‹#›</a:t>
            </a:fld>
            <a:endParaRPr lang="cs-CZ"/>
          </a:p>
        </p:txBody>
      </p:sp>
    </p:spTree>
    <p:extLst>
      <p:ext uri="{BB962C8B-B14F-4D97-AF65-F5344CB8AC3E}">
        <p14:creationId xmlns:p14="http://schemas.microsoft.com/office/powerpoint/2010/main" val="3359601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sananim.cz/"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solidFill>
            <a:schemeClr val="accent2">
              <a:lumMod val="50000"/>
            </a:schemeClr>
          </a:solidFill>
        </p:spPr>
        <p:txBody>
          <a:bodyPr/>
          <a:lstStyle/>
          <a:p>
            <a:r>
              <a:rPr lang="cs-CZ" dirty="0" smtClean="0"/>
              <a:t>Sociální péče o osoby trpící závislostí</a:t>
            </a:r>
            <a:endParaRPr lang="cs-CZ" dirty="0"/>
          </a:p>
        </p:txBody>
      </p:sp>
      <p:sp>
        <p:nvSpPr>
          <p:cNvPr id="3" name="Podnadpis 2"/>
          <p:cNvSpPr>
            <a:spLocks noGrp="1"/>
          </p:cNvSpPr>
          <p:nvPr>
            <p:ph type="subTitle" idx="1"/>
          </p:nvPr>
        </p:nvSpPr>
        <p:spPr/>
        <p:txBody>
          <a:bodyPr/>
          <a:lstStyle/>
          <a:p>
            <a:endParaRPr lang="cs-CZ"/>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920808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Závislost</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r>
              <a:rPr lang="cs-CZ" dirty="0"/>
              <a:t>stav fyzické či psychické vazby jedince na nějakou látku či činnost se škodlivými následky jak pro jedince, tak pro společnost (nekontrolované nutkání opakovat své chování bez ohledu na jeho dlouhodobé důsledky).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60002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Druhy závislostí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r>
              <a:rPr lang="cs-CZ" dirty="0"/>
              <a:t>závislost může být na cokoli   </a:t>
            </a:r>
          </a:p>
          <a:p>
            <a:pPr lvl="0"/>
            <a:r>
              <a:rPr lang="cs-CZ" dirty="0"/>
              <a:t>na substancích (látkách, drogách)</a:t>
            </a:r>
          </a:p>
          <a:p>
            <a:pPr lvl="0"/>
            <a:r>
              <a:rPr lang="cs-CZ" dirty="0"/>
              <a:t>na hře a hazardu (gamblerství)</a:t>
            </a:r>
          </a:p>
          <a:p>
            <a:pPr lvl="0"/>
            <a:r>
              <a:rPr lang="cs-CZ" dirty="0"/>
              <a:t>na práci, činnosti (workoholismus)</a:t>
            </a:r>
          </a:p>
          <a:p>
            <a:pPr lvl="0"/>
            <a:r>
              <a:rPr lang="cs-CZ" dirty="0"/>
              <a:t>na sexu </a:t>
            </a:r>
          </a:p>
          <a:p>
            <a:pPr lvl="0"/>
            <a:r>
              <a:rPr lang="cs-CZ" dirty="0"/>
              <a:t>na instituci </a:t>
            </a:r>
          </a:p>
          <a:p>
            <a:pPr lvl="0"/>
            <a:r>
              <a:rPr lang="cs-CZ" dirty="0"/>
              <a:t>na osobě, osobách</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805869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Závislosti dále: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dirty="0"/>
              <a:t>vznikají bez podpory jiné osoby</a:t>
            </a:r>
          </a:p>
          <a:p>
            <a:pPr lvl="0"/>
            <a:r>
              <a:rPr lang="cs-CZ" dirty="0"/>
              <a:t>vznik, je posilován jinou osobou či skupinou</a:t>
            </a:r>
          </a:p>
          <a:p>
            <a:pPr lvl="0"/>
            <a:r>
              <a:rPr lang="cs-CZ" dirty="0"/>
              <a:t>vznik, je plánován jinou osobou či skupinou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1787542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fontScale="90000"/>
          </a:bodyPr>
          <a:lstStyle/>
          <a:p>
            <a:r>
              <a:rPr lang="cs-CZ" dirty="0" smtClean="0"/>
              <a:t>Varovné příznaky svědčící o možné závislosti</a:t>
            </a:r>
            <a:endParaRPr lang="cs-CZ" dirty="0"/>
          </a:p>
        </p:txBody>
      </p:sp>
      <p:sp>
        <p:nvSpPr>
          <p:cNvPr id="3" name="Zástupný symbol pro obsah 2"/>
          <p:cNvSpPr>
            <a:spLocks noGrp="1"/>
          </p:cNvSpPr>
          <p:nvPr>
            <p:ph idx="1"/>
          </p:nvPr>
        </p:nvSpPr>
        <p:spPr>
          <a:xfrm>
            <a:off x="457200" y="1484784"/>
            <a:ext cx="8229600" cy="4641379"/>
          </a:xfrm>
          <a:solidFill>
            <a:schemeClr val="accent2">
              <a:lumMod val="40000"/>
              <a:lumOff val="60000"/>
            </a:schemeClr>
          </a:solidFill>
        </p:spPr>
        <p:txBody>
          <a:bodyPr>
            <a:normAutofit fontScale="92500" lnSpcReduction="20000"/>
          </a:bodyPr>
          <a:lstStyle/>
          <a:p>
            <a:pPr lvl="0"/>
            <a:r>
              <a:rPr lang="cs-CZ" dirty="0"/>
              <a:t>Ztráta zájmu o dříve vysoko ceněné hodnoty</a:t>
            </a:r>
          </a:p>
          <a:p>
            <a:pPr lvl="0"/>
            <a:r>
              <a:rPr lang="cs-CZ" dirty="0"/>
              <a:t>Ztráta zájmu o studium a práci</a:t>
            </a:r>
          </a:p>
          <a:p>
            <a:pPr lvl="0"/>
            <a:r>
              <a:rPr lang="cs-CZ" dirty="0"/>
              <a:t>Změna přátel</a:t>
            </a:r>
          </a:p>
          <a:p>
            <a:pPr lvl="0"/>
            <a:r>
              <a:rPr lang="cs-CZ" dirty="0"/>
              <a:t>Blízcí přátelé a známí jsou závislí na droze</a:t>
            </a:r>
          </a:p>
          <a:p>
            <a:pPr lvl="0"/>
            <a:r>
              <a:rPr lang="cs-CZ" dirty="0"/>
              <a:t>Tendence vyhýbat se členům rodiny, nepouštět se s nimi do závažnějšího rozhovoru</a:t>
            </a:r>
          </a:p>
          <a:p>
            <a:pPr lvl="0"/>
            <a:r>
              <a:rPr lang="cs-CZ" dirty="0"/>
              <a:t>Krádeže alkoholu, peněz, cenných předmětů</a:t>
            </a:r>
          </a:p>
          <a:p>
            <a:pPr lvl="0"/>
            <a:r>
              <a:rPr lang="cs-CZ" dirty="0"/>
              <a:t>Zhoršení celkového vzhledu</a:t>
            </a:r>
          </a:p>
          <a:p>
            <a:pPr lvl="0"/>
            <a:r>
              <a:rPr lang="cs-CZ" dirty="0"/>
              <a:t>Lži, rozpačité chování, sebelítost</a:t>
            </a:r>
          </a:p>
          <a:p>
            <a:pPr lvl="0"/>
            <a:r>
              <a:rPr lang="cs-CZ" dirty="0"/>
              <a:t>Problémy se zákonem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016891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Projevy závislosti: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85000" lnSpcReduction="10000"/>
          </a:bodyPr>
          <a:lstStyle/>
          <a:p>
            <a:pPr lvl="0"/>
            <a:r>
              <a:rPr lang="cs-CZ" dirty="0"/>
              <a:t>silná touha užívat látku (bažení)</a:t>
            </a:r>
          </a:p>
          <a:p>
            <a:pPr lvl="0"/>
            <a:r>
              <a:rPr lang="cs-CZ" dirty="0"/>
              <a:t>neschopnost kontroly a sebeovládání ve vztahu k užívané látce  </a:t>
            </a:r>
          </a:p>
          <a:p>
            <a:pPr lvl="0"/>
            <a:r>
              <a:rPr lang="cs-CZ" dirty="0"/>
              <a:t>abstinenční syndrom - reakce na snížení dávky či abstinenci</a:t>
            </a:r>
          </a:p>
          <a:p>
            <a:pPr lvl="0"/>
            <a:r>
              <a:rPr lang="cs-CZ" dirty="0"/>
              <a:t>vyžadování vyšších dávek, aby se dosáhlo původních účinků       </a:t>
            </a:r>
          </a:p>
          <a:p>
            <a:pPr lvl="0"/>
            <a:r>
              <a:rPr lang="cs-CZ" dirty="0"/>
              <a:t>droga = dominantní potřeba, vše se podřizuje droze</a:t>
            </a:r>
          </a:p>
          <a:p>
            <a:pPr lvl="0"/>
            <a:r>
              <a:rPr lang="cs-CZ" dirty="0"/>
              <a:t>pokračování v užívání, přestože ví o škodlivém vlivu</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309235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Typy závislosti</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r>
              <a:rPr lang="cs-CZ" dirty="0" smtClean="0"/>
              <a:t>Fyzická ( biologická, tělesná) </a:t>
            </a:r>
          </a:p>
          <a:p>
            <a:endParaRPr lang="cs-CZ" dirty="0"/>
          </a:p>
          <a:p>
            <a:r>
              <a:rPr lang="cs-CZ" dirty="0" smtClean="0"/>
              <a:t>Psychická </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89378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fontScale="90000"/>
          </a:bodyPr>
          <a:lstStyle/>
          <a:p>
            <a:r>
              <a:rPr lang="cs-CZ" dirty="0" smtClean="0"/>
              <a:t>Fyzická (biologická, tělesná) závislost</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dirty="0"/>
              <a:t>stav, kdy se organismus droze přizpůsobil, zahrnul ji do své látkové výměny (tak jako cukry, tuky, škroby). Organismus tělesně závislý na droze drogu potřebuje a na přerušení přísunu drogy reaguje poruchou, které říkáme abstinenční stav. Při silné fyzické závislosti může přerušení přísunu drogy člověka i zabít.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0918588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Psychická závislost</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dirty="0"/>
              <a:t>duševní stav vzniklý podáváním drogy (konáním činnosti), který se projevuje různým stupněm přání požívat drogu (opakovat činnost). Jestliže jde o čistě psychickou závislost na droze, nedostaví se po jejím vysazení tělesné abstinenční příznaky (mohou se objevit symptomy psychické závislosti: úzkost, podrážděnost, apatie, deprese,….)</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829566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Rizikové skupiny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r>
              <a:rPr lang="cs-CZ" dirty="0"/>
              <a:t>děti, mladiství z dysfunkčních rodin, osoby sociálně vyloučené, osoby s velkým psychickým vypětím (manažeři, lékaři…), „osamělé“ matky na mateřské dovolené (manžel hodně pracuje – „zelené vdovy“….) atd.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6364705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fontScale="90000"/>
          </a:bodyPr>
          <a:lstStyle/>
          <a:p>
            <a:r>
              <a:rPr lang="cs-CZ" dirty="0"/>
              <a:t>Míra závislosti člověka na droze se dá vyjádřit jedním z těchto 5 stupňů</a:t>
            </a:r>
            <a:r>
              <a:rPr lang="cs-CZ" u="sng" dirty="0" smtClean="0"/>
              <a:t>:</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b="1" dirty="0"/>
              <a:t>experimentální užívání drogy</a:t>
            </a:r>
            <a:r>
              <a:rPr lang="cs-CZ" dirty="0"/>
              <a:t> – droga je užívána občasně nebo nepravidelně a její užívání  nemusí mít žádné následky</a:t>
            </a:r>
          </a:p>
          <a:p>
            <a:pPr lvl="0"/>
            <a:r>
              <a:rPr lang="cs-CZ" b="1" dirty="0"/>
              <a:t>příležitostné užívání drogy</a:t>
            </a:r>
            <a:r>
              <a:rPr lang="cs-CZ" dirty="0"/>
              <a:t> – droga je užívána pravidelně ne častěji než jednou týdně, obvykle ve volném čase (uživatel nemusí mít větší problémy ve své psychické rovnováze a sociálním působení)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371393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323528" y="548680"/>
            <a:ext cx="8496944" cy="5577483"/>
          </a:xfrm>
          <a:solidFill>
            <a:schemeClr val="accent2">
              <a:lumMod val="40000"/>
              <a:lumOff val="60000"/>
            </a:schemeClr>
          </a:solidFill>
        </p:spPr>
        <p:txBody>
          <a:bodyPr>
            <a:normAutofit fontScale="92500" lnSpcReduction="20000"/>
          </a:bodyPr>
          <a:lstStyle/>
          <a:p>
            <a:pPr lvl="0"/>
            <a:r>
              <a:rPr lang="cs-CZ" b="1" dirty="0"/>
              <a:t>pravidelné (škodlivé) užívání drogy</a:t>
            </a:r>
            <a:r>
              <a:rPr lang="cs-CZ" dirty="0"/>
              <a:t> – droga je užívána pravidelně více než jednou týdně, následky užívání se již projevují jistými škodlivými účinky</a:t>
            </a:r>
          </a:p>
          <a:p>
            <a:pPr lvl="0"/>
            <a:r>
              <a:rPr lang="cs-CZ" b="1" dirty="0"/>
              <a:t>problémové užívání drogy</a:t>
            </a:r>
            <a:r>
              <a:rPr lang="cs-CZ" dirty="0"/>
              <a:t> – pravidelné užívání, které ovlivňuje soukromý a pracovní život člověka, známky zdrav. problémů souvisejících s rizikovým způsobem aplikace drogy (např. nitrožilní aplikace)</a:t>
            </a:r>
          </a:p>
          <a:p>
            <a:pPr lvl="0"/>
            <a:r>
              <a:rPr lang="cs-CZ" b="1" dirty="0"/>
              <a:t>závislost na droze</a:t>
            </a:r>
            <a:r>
              <a:rPr lang="cs-CZ" dirty="0"/>
              <a:t> – vyšší tolerance k droze, uživatel má zřetelné zdrav., psych. a sociální problémy</a:t>
            </a:r>
          </a:p>
          <a:p>
            <a:r>
              <a:rPr lang="cs-CZ" dirty="0"/>
              <a:t>Sociální péči potřebují převážně s klienty, kteří spadají do 3. až 5. stupně užívání drog. Sekundární cílovou skupinou se stávají rodinní příslušníci uživatelů drog.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834480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fontScale="90000"/>
          </a:bodyPr>
          <a:lstStyle/>
          <a:p>
            <a:r>
              <a:rPr lang="cs-CZ" b="1" dirty="0"/>
              <a:t>Principy léčby </a:t>
            </a:r>
            <a:r>
              <a:rPr lang="cs-CZ" b="1" dirty="0" smtClean="0"/>
              <a:t>závislostí (</a:t>
            </a:r>
            <a:r>
              <a:rPr lang="cs-CZ" b="1" dirty="0"/>
              <a:t>DÚVMOK</a:t>
            </a:r>
            <a:r>
              <a:rPr lang="cs-CZ" b="1" dirty="0" smtClean="0"/>
              <a:t>):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dirty="0"/>
              <a:t>Dostupnost</a:t>
            </a:r>
          </a:p>
          <a:p>
            <a:pPr lvl="0"/>
            <a:r>
              <a:rPr lang="cs-CZ" dirty="0"/>
              <a:t>Účinnost</a:t>
            </a:r>
          </a:p>
          <a:p>
            <a:pPr lvl="0"/>
            <a:r>
              <a:rPr lang="cs-CZ" dirty="0"/>
              <a:t>Včasnost</a:t>
            </a:r>
          </a:p>
          <a:p>
            <a:pPr lvl="0"/>
            <a:r>
              <a:rPr lang="cs-CZ" dirty="0"/>
              <a:t>Motivace klienta</a:t>
            </a:r>
          </a:p>
          <a:p>
            <a:pPr lvl="0"/>
            <a:r>
              <a:rPr lang="cs-CZ" dirty="0"/>
              <a:t>Odstranění fenoménu otáčejících dveří (předcházení relapsu) </a:t>
            </a:r>
          </a:p>
          <a:p>
            <a:pPr lvl="0"/>
            <a:r>
              <a:rPr lang="cs-CZ" dirty="0" smtClean="0"/>
              <a:t>Komplexnost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845118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fontScale="90000"/>
          </a:bodyPr>
          <a:lstStyle/>
          <a:p>
            <a:r>
              <a:rPr lang="cs-CZ" b="1" dirty="0"/>
              <a:t>Kritéria pro výběr služby konkrétního uživatele</a:t>
            </a:r>
            <a:r>
              <a:rPr lang="cs-CZ" b="1" dirty="0" smtClean="0"/>
              <a:t>:</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92500"/>
          </a:bodyPr>
          <a:lstStyle/>
          <a:p>
            <a:pPr lvl="0"/>
            <a:r>
              <a:rPr lang="cs-CZ" dirty="0"/>
              <a:t>Zdravotní stav</a:t>
            </a:r>
          </a:p>
          <a:p>
            <a:pPr lvl="0"/>
            <a:r>
              <a:rPr lang="cs-CZ" dirty="0"/>
              <a:t>Doprovodné psychické a psychologické problémy</a:t>
            </a:r>
          </a:p>
          <a:p>
            <a:pPr lvl="0"/>
            <a:r>
              <a:rPr lang="cs-CZ" dirty="0"/>
              <a:t>Stupeň klientovi motivace a potřeby podpory</a:t>
            </a:r>
          </a:p>
          <a:p>
            <a:pPr lvl="0"/>
            <a:r>
              <a:rPr lang="cs-CZ" dirty="0"/>
              <a:t>Intenzita příznaků závislosti (pravděpodobnost relapsu, abstinenčních příznaků..)</a:t>
            </a:r>
          </a:p>
          <a:p>
            <a:pPr lvl="0"/>
            <a:r>
              <a:rPr lang="cs-CZ" dirty="0"/>
              <a:t>Osobní vztahy (podpora rodiny, přátel – nutné)</a:t>
            </a:r>
          </a:p>
          <a:p>
            <a:pPr lvl="0"/>
            <a:r>
              <a:rPr lang="cs-CZ" dirty="0"/>
              <a:t>Sociální prostředí klienta (přátelé, prostředí, kde žije)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89487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fontScale="90000"/>
          </a:bodyPr>
          <a:lstStyle/>
          <a:p>
            <a:r>
              <a:rPr lang="cs-CZ" b="1" dirty="0" smtClean="0"/>
              <a:t>Druhy služeb a zařízení ČR a příklad služeb v Pardubickém kraji</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lnSpcReduction="10000"/>
          </a:bodyPr>
          <a:lstStyle/>
          <a:p>
            <a:r>
              <a:rPr lang="cs-CZ" dirty="0" smtClean="0"/>
              <a:t>Odborné sociální poradenství </a:t>
            </a:r>
          </a:p>
          <a:p>
            <a:r>
              <a:rPr lang="cs-CZ" dirty="0" smtClean="0"/>
              <a:t>Terénní sociální programy – </a:t>
            </a:r>
            <a:r>
              <a:rPr lang="cs-CZ" dirty="0" err="1" smtClean="0"/>
              <a:t>streetwork</a:t>
            </a:r>
            <a:endParaRPr lang="cs-CZ" dirty="0" smtClean="0"/>
          </a:p>
          <a:p>
            <a:r>
              <a:rPr lang="cs-CZ" dirty="0" smtClean="0"/>
              <a:t>Kontaktní centra</a:t>
            </a:r>
          </a:p>
          <a:p>
            <a:r>
              <a:rPr lang="cs-CZ" dirty="0" smtClean="0"/>
              <a:t>Ambulantní léčba</a:t>
            </a:r>
          </a:p>
          <a:p>
            <a:r>
              <a:rPr lang="cs-CZ" dirty="0" smtClean="0"/>
              <a:t>Denní stacionáře</a:t>
            </a:r>
          </a:p>
          <a:p>
            <a:r>
              <a:rPr lang="cs-CZ" dirty="0" smtClean="0"/>
              <a:t>Detoxifikační jednotky</a:t>
            </a:r>
          </a:p>
          <a:p>
            <a:r>
              <a:rPr lang="cs-CZ" dirty="0" smtClean="0"/>
              <a:t>Psychiatrické léčebny</a:t>
            </a:r>
          </a:p>
          <a:p>
            <a:r>
              <a:rPr lang="cs-CZ" dirty="0" smtClean="0"/>
              <a:t>Terapeutické komunity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800914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611560" y="476672"/>
            <a:ext cx="7992888" cy="5649491"/>
          </a:xfrm>
          <a:solidFill>
            <a:schemeClr val="accent2">
              <a:lumMod val="40000"/>
              <a:lumOff val="60000"/>
            </a:schemeClr>
          </a:solidFill>
        </p:spPr>
        <p:txBody>
          <a:bodyPr/>
          <a:lstStyle/>
          <a:p>
            <a:r>
              <a:rPr lang="cs-CZ" dirty="0" smtClean="0"/>
              <a:t>Doléčovací centra</a:t>
            </a:r>
          </a:p>
          <a:p>
            <a:r>
              <a:rPr lang="cs-CZ" dirty="0" smtClean="0"/>
              <a:t>Substituční programy</a:t>
            </a:r>
          </a:p>
          <a:p>
            <a:r>
              <a:rPr lang="cs-CZ" dirty="0" smtClean="0"/>
              <a:t>Protialkoholní záchytné stanice</a:t>
            </a:r>
          </a:p>
          <a:p>
            <a:r>
              <a:rPr lang="cs-CZ" dirty="0" smtClean="0"/>
              <a:t>Městské úřady</a:t>
            </a:r>
          </a:p>
          <a:p>
            <a:r>
              <a:rPr lang="cs-CZ" dirty="0" smtClean="0"/>
              <a:t>PMS</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5579660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a:bodyPr>
          <a:lstStyle/>
          <a:p>
            <a:r>
              <a:rPr lang="cs-CZ" dirty="0" smtClean="0"/>
              <a:t>Odborné sociální poradenství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dirty="0"/>
              <a:t>poskytuje informace o službách, dávkách, možnostech léčby, právní poradenství apod. dle potřeb uživatele. </a:t>
            </a:r>
          </a:p>
          <a:p>
            <a:r>
              <a:rPr lang="cs-CZ" dirty="0"/>
              <a:t>Příklad zařízení v PK: LAXUS </a:t>
            </a:r>
            <a:r>
              <a:rPr lang="cs-CZ" dirty="0" err="1"/>
              <a:t>o.s</a:t>
            </a:r>
            <a:r>
              <a:rPr lang="cs-CZ" dirty="0"/>
              <a:t>. (Pardubice)</a:t>
            </a:r>
          </a:p>
          <a:p>
            <a:r>
              <a:rPr lang="cs-CZ" dirty="0"/>
              <a:t>Centrum psycho – sociální pomoci, Rodinná a manželská poradna ,</a:t>
            </a:r>
          </a:p>
          <a:p>
            <a:r>
              <a:rPr lang="cs-CZ" dirty="0"/>
              <a:t> Linka důvěry Ústí nad Orlicí (Kontakt, </a:t>
            </a:r>
            <a:r>
              <a:rPr lang="cs-CZ" dirty="0" err="1"/>
              <a:t>o.s</a:t>
            </a:r>
            <a:r>
              <a:rPr lang="cs-CZ" dirty="0"/>
              <a:t>.) , </a:t>
            </a:r>
          </a:p>
          <a:p>
            <a:r>
              <a:rPr lang="cs-CZ" dirty="0"/>
              <a:t>Centrum J. J. </a:t>
            </a:r>
            <a:r>
              <a:rPr lang="cs-CZ" dirty="0" err="1"/>
              <a:t>Pestalozziho</a:t>
            </a:r>
            <a:r>
              <a:rPr lang="cs-CZ" dirty="0"/>
              <a:t>,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664119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Terénní programy - </a:t>
            </a:r>
            <a:r>
              <a:rPr lang="cs-CZ" dirty="0" err="1" smtClean="0"/>
              <a:t>streetwork</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70000" lnSpcReduction="20000"/>
          </a:bodyPr>
          <a:lstStyle/>
          <a:p>
            <a:pPr lvl="0"/>
            <a:r>
              <a:rPr lang="cs-CZ" dirty="0"/>
              <a:t>terénní sociální práce s uživateli drog, realizována přímo „na ulici“ v prostředí, kde se tato skupina klientů přirozeně vyskytuje – určitá náměstí, ulice, nádraží, diskotéky, herny apod. Klientům jsou poskytovány aktuální informace o rizicích spojených s užíváním drog a o možnostech jejich snižování, probíhá výměna stříkaček a jehel, distribuce kondomů a dezinfekčních prostředků, jsou jim poskytovány informace o dostupných programech péče a léčby. Služba je poskytována zdarma v rámci služeb sociální prevence. </a:t>
            </a:r>
          </a:p>
          <a:p>
            <a:r>
              <a:rPr lang="cs-CZ" dirty="0"/>
              <a:t>Příklad zařízení v PK: </a:t>
            </a:r>
          </a:p>
          <a:p>
            <a:pPr lvl="0"/>
            <a:r>
              <a:rPr lang="cs-CZ" dirty="0" err="1"/>
              <a:t>Darjav</a:t>
            </a:r>
            <a:r>
              <a:rPr lang="cs-CZ" dirty="0"/>
              <a:t> (Pardubice)</a:t>
            </a:r>
          </a:p>
          <a:p>
            <a:pPr lvl="0"/>
            <a:r>
              <a:rPr lang="cs-CZ" dirty="0"/>
              <a:t>Šance pro tebe (Chrudim)</a:t>
            </a:r>
          </a:p>
          <a:p>
            <a:pPr lvl="0"/>
            <a:r>
              <a:rPr lang="cs-CZ" dirty="0"/>
              <a:t>LAXUS </a:t>
            </a:r>
            <a:r>
              <a:rPr lang="cs-CZ" dirty="0" err="1"/>
              <a:t>o.s</a:t>
            </a:r>
            <a:r>
              <a:rPr lang="cs-CZ" dirty="0"/>
              <a:t>. (Pardubice, Chrudim)</a:t>
            </a:r>
          </a:p>
          <a:p>
            <a:pPr lvl="0"/>
            <a:r>
              <a:rPr lang="cs-CZ" dirty="0"/>
              <a:t>SKP- CENTRUM o.p.s. (Pardubice</a:t>
            </a:r>
            <a:r>
              <a:rPr lang="cs-CZ" dirty="0" smtClean="0"/>
              <a: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1562724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a:bodyPr>
          <a:lstStyle/>
          <a:p>
            <a:r>
              <a:rPr lang="cs-CZ" dirty="0" smtClean="0"/>
              <a:t>Kontaktní centra</a:t>
            </a:r>
            <a:endParaRPr lang="cs-CZ" dirty="0"/>
          </a:p>
        </p:txBody>
      </p:sp>
      <p:sp>
        <p:nvSpPr>
          <p:cNvPr id="3" name="Zástupný symbol pro obsah 2"/>
          <p:cNvSpPr>
            <a:spLocks noGrp="1"/>
          </p:cNvSpPr>
          <p:nvPr>
            <p:ph idx="1"/>
          </p:nvPr>
        </p:nvSpPr>
        <p:spPr>
          <a:xfrm>
            <a:off x="457200" y="1412776"/>
            <a:ext cx="8229600" cy="4713387"/>
          </a:xfrm>
          <a:solidFill>
            <a:schemeClr val="accent2">
              <a:lumMod val="40000"/>
              <a:lumOff val="60000"/>
            </a:schemeClr>
          </a:solidFill>
        </p:spPr>
        <p:txBody>
          <a:bodyPr>
            <a:normAutofit fontScale="77500" lnSpcReduction="20000"/>
          </a:bodyPr>
          <a:lstStyle/>
          <a:p>
            <a:pPr lvl="0"/>
            <a:r>
              <a:rPr lang="cs-CZ" dirty="0"/>
              <a:t>jsou obvykle ambulantní zařízení určená osobám ohroženým závislostí na návykových látkách. Služby zde poskytované mají za cíl snižovat sociální a zdravotní rizika spojená se zneužíváním návykových látek. Nabízejí služby podobné terénním programům, dále potravinová a hygienický servis, jsou zde podmínky pro cílenější a dlouhodobou práci s klientem – kontaktní centra mohou hodnotit aktuální stav uživatele, vybrat pro něj vhodnou léčbu, případně mu zprostředkovat nástup do léčby. Služba je poskytována zdarma v rámci služeb sociální prevence. </a:t>
            </a:r>
          </a:p>
          <a:p>
            <a:r>
              <a:rPr lang="cs-CZ" dirty="0"/>
              <a:t>Příklad zařízení v PK: </a:t>
            </a:r>
          </a:p>
          <a:p>
            <a:pPr lvl="1"/>
            <a:r>
              <a:rPr lang="cs-CZ" dirty="0"/>
              <a:t>Kontaktní centrum LAXUS, </a:t>
            </a:r>
            <a:r>
              <a:rPr lang="cs-CZ" dirty="0" err="1"/>
              <a:t>o.s</a:t>
            </a:r>
            <a:r>
              <a:rPr lang="cs-CZ" dirty="0"/>
              <a:t>. (Pardubice)</a:t>
            </a:r>
          </a:p>
          <a:p>
            <a:pPr lvl="1"/>
            <a:r>
              <a:rPr lang="cs-CZ" dirty="0"/>
              <a:t>Nízkoprahové kontaktní centrum SKP- CENTRUM o.p.s. (Pardubice)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6123424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Ambulantní léčba</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92500" lnSpcReduction="20000"/>
          </a:bodyPr>
          <a:lstStyle/>
          <a:p>
            <a:pPr lvl="0"/>
            <a:r>
              <a:rPr lang="cs-CZ" dirty="0"/>
              <a:t>poskytována krizovými centry, poradenskými centry, AT poradnami, na počátku práce je s klientem připraven individuální plán léčby, jehož plnění je s klientem pravidelně revidováno, někdy může být součástí i rodinná či párová terapie. Služba převážně hrazená ze zdravotního pojištění (tj. spíše zdravotnická služba + jako doplněk sociální služby). </a:t>
            </a:r>
          </a:p>
          <a:p>
            <a:r>
              <a:rPr lang="cs-CZ" dirty="0"/>
              <a:t>Příklad zařízení v PK: </a:t>
            </a:r>
          </a:p>
          <a:p>
            <a:pPr lvl="0"/>
            <a:r>
              <a:rPr lang="cs-CZ" dirty="0"/>
              <a:t>AT ordinace Chrudim</a:t>
            </a:r>
          </a:p>
          <a:p>
            <a:pPr lvl="0"/>
            <a:r>
              <a:rPr lang="cs-CZ" dirty="0"/>
              <a:t>AT ambulance Pardubice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884630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Denní stacionáře</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92500" lnSpcReduction="10000"/>
          </a:bodyPr>
          <a:lstStyle/>
          <a:p>
            <a:pPr lvl="0"/>
            <a:r>
              <a:rPr lang="cs-CZ" dirty="0"/>
              <a:t>intenzívní ambulantní léčba ve formě celodenního programu v rozsahu 2-3 měsíců, během nichž se klienti vracejí do svého přirozeného prostředí, léčba se skládá z individuální, skupinové a rodinné terapie. Služba převážně hrazená ze zdravotního pojištění (tj. spíše zdravotnická služba + jako doplněk sociální služby).</a:t>
            </a:r>
          </a:p>
          <a:p>
            <a:r>
              <a:rPr lang="cs-CZ" dirty="0"/>
              <a:t>Příklad zařízení:</a:t>
            </a:r>
          </a:p>
          <a:p>
            <a:r>
              <a:rPr lang="cs-CZ" dirty="0"/>
              <a:t>Denní stacionář PL Jihlava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4924607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Detoxifikační </a:t>
            </a:r>
            <a:r>
              <a:rPr lang="cs-CZ" dirty="0" smtClean="0"/>
              <a:t>jednotky </a:t>
            </a:r>
            <a:endParaRPr lang="cs-CZ" dirty="0"/>
          </a:p>
        </p:txBody>
      </p:sp>
      <p:sp>
        <p:nvSpPr>
          <p:cNvPr id="3" name="Zástupný symbol pro obsah 2"/>
          <p:cNvSpPr>
            <a:spLocks noGrp="1"/>
          </p:cNvSpPr>
          <p:nvPr>
            <p:ph idx="1"/>
          </p:nvPr>
        </p:nvSpPr>
        <p:spPr>
          <a:xfrm>
            <a:off x="457200" y="1412776"/>
            <a:ext cx="8229600" cy="4713387"/>
          </a:xfrm>
          <a:solidFill>
            <a:schemeClr val="accent2">
              <a:lumMod val="40000"/>
              <a:lumOff val="60000"/>
            </a:schemeClr>
          </a:solidFill>
        </p:spPr>
        <p:txBody>
          <a:bodyPr>
            <a:normAutofit fontScale="92500" lnSpcReduction="20000"/>
          </a:bodyPr>
          <a:lstStyle/>
          <a:p>
            <a:pPr lvl="0"/>
            <a:r>
              <a:rPr lang="cs-CZ" dirty="0"/>
              <a:t>minimalizování projevů odvykacích symptomů a zbavení organismu uživatele návykových látek, detoxifikace trvá 5 – 10 dní a většina zařízení poskytujících dlouhodobou pobytovou léčbu vyžaduje, aby klient do léčby nastupoval bezprostředně po absolvování detoxifikačního programu. Většinou </a:t>
            </a:r>
            <a:r>
              <a:rPr lang="cs-CZ"/>
              <a:t>je </a:t>
            </a:r>
            <a:r>
              <a:rPr lang="cs-CZ" smtClean="0"/>
              <a:t>detoxifikační </a:t>
            </a:r>
            <a:r>
              <a:rPr lang="cs-CZ" dirty="0"/>
              <a:t>jednotka součástí oddělení léčby závislostí v psychiatrické léčebně. Je zařízena jako JIP. Služba hrazená ze zdravotního pojištění (tj. spíše zdravotní služba + jako doplněk sociální služby</a:t>
            </a:r>
            <a:r>
              <a:rPr lang="cs-CZ" dirty="0" smtClean="0"/>
              <a:t>).</a:t>
            </a:r>
            <a:r>
              <a:rPr lang="cs-CZ" dirty="0"/>
              <a:t> Příklad zařízení : detoxifikační jednotka PL Bohnice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563217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Psychiatrické léčebny</a:t>
            </a:r>
            <a:endParaRPr lang="cs-CZ" dirty="0"/>
          </a:p>
        </p:txBody>
      </p:sp>
      <p:sp>
        <p:nvSpPr>
          <p:cNvPr id="3" name="Zástupný symbol pro obsah 2"/>
          <p:cNvSpPr>
            <a:spLocks noGrp="1"/>
          </p:cNvSpPr>
          <p:nvPr>
            <p:ph idx="1"/>
          </p:nvPr>
        </p:nvSpPr>
        <p:spPr>
          <a:xfrm>
            <a:off x="467544" y="1628800"/>
            <a:ext cx="8229600" cy="4525963"/>
          </a:xfrm>
          <a:solidFill>
            <a:schemeClr val="accent2">
              <a:lumMod val="40000"/>
              <a:lumOff val="60000"/>
            </a:schemeClr>
          </a:solidFill>
        </p:spPr>
        <p:txBody>
          <a:bodyPr/>
          <a:lstStyle/>
          <a:p>
            <a:pPr lvl="0"/>
            <a:r>
              <a:rPr lang="cs-CZ" dirty="0"/>
              <a:t>krátkodobá pobytová léčba (3-6 měsíců), léčba je rozdělena do tří fází, u nichž každá má svá specifická pravidla a probíhá formou individuální, skupinové a rodinné terapie. Zdravotní služba hrazená ze zdravotního pojištění. Např. PL Havlíčkův Brod, PL Bohnice (Praha).</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6086719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Terapeutické komunity</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85000" lnSpcReduction="10000"/>
          </a:bodyPr>
          <a:lstStyle/>
          <a:p>
            <a:pPr lvl="0"/>
            <a:r>
              <a:rPr lang="cs-CZ" dirty="0"/>
              <a:t>střednědobá a dlouhodobá pobytová léčba (6-18 měsíců), léčba je rozdělena do čtyř fází, důraz je kladen na intenzívní terapeutický proces a komunitní způsob života, využívá se individuální poradenství, skupinové, rodinné a pracovní terapie (změna životního stylu, odpovědnosti za své činy – vnější a vnitřní motivace – strach ze ztráty rodiny, trestní stíhání, odebrání dítěte). Služba je poskytována v rámci služeb sociální prevence. Platí se ubytování a strava. </a:t>
            </a:r>
          </a:p>
          <a:p>
            <a:r>
              <a:rPr lang="cs-CZ" dirty="0"/>
              <a:t>Příklad služby: terapeutická komunita Sejřek ( </a:t>
            </a:r>
            <a:r>
              <a:rPr lang="cs-CZ" dirty="0" err="1"/>
              <a:t>Kolpingovo</a:t>
            </a:r>
            <a:r>
              <a:rPr lang="cs-CZ" dirty="0"/>
              <a:t> dílo ČR o.p.s.)</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7987102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Doléčovací centra</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92500" lnSpcReduction="20000"/>
          </a:bodyPr>
          <a:lstStyle/>
          <a:p>
            <a:pPr lvl="0"/>
            <a:r>
              <a:rPr lang="cs-CZ" dirty="0"/>
              <a:t>následná péče a prevence relapsu, program trvá 6-12 měsíců, nabídka poradenství, individuální a skupinové terapie (některá centra poskytují párovou a rodinnou terapii, pomoc při hledání vhodného bydlení a práce nebo chráněné bydlení a práci v chráněných dílnách) – stabilizace životního stylu – zaměstnání. Služba je poskytována jako služba sociální prevence (služba následné péče), je poskytována zdarma, platí se event.. ubytování a strava. V PK ani okolních krajích není k dispozici.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029705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Substituční programy</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85000" lnSpcReduction="20000"/>
          </a:bodyPr>
          <a:lstStyle/>
          <a:p>
            <a:r>
              <a:rPr lang="cs-CZ" dirty="0" smtClean="0"/>
              <a:t>pro </a:t>
            </a:r>
            <a:r>
              <a:rPr lang="cs-CZ" dirty="0"/>
              <a:t>uživatele drog opiátového typu, klientům je podávána náhražka nelegální drogy (metadon, </a:t>
            </a:r>
            <a:r>
              <a:rPr lang="cs-CZ" dirty="0" err="1"/>
              <a:t>subutex</a:t>
            </a:r>
            <a:r>
              <a:rPr lang="cs-CZ" dirty="0"/>
              <a:t>, </a:t>
            </a:r>
            <a:r>
              <a:rPr lang="cs-CZ" dirty="0" err="1"/>
              <a:t>suboxone</a:t>
            </a:r>
            <a:r>
              <a:rPr lang="cs-CZ" dirty="0"/>
              <a:t> - léčba závislostí na opiátech a heroinu, užívá se ústně,), léčba je zaměřena na fyzickou, psychickou a sociální stabilizaci uživatele a prevenci jejich kriminálního chování. Klient se nevyléčí, jen je převeden na bezpečnou a bezplatnou drogu. Zdravotnická služba, musí předepsat lékař, tj. zdarma. V Pardubickém kraji jsou 2 zařízení, která jsou registrovaná v registru substituční léčby, ale ani jedno nebylo v roce 2010 aktivní, kolem 20 klientů se léčí v jiném kraji. Celkem se v ČR léčilo substitucí v roce 2010 přes 2 000 osob.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3044244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Protialkoholní záchytné stanice</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r>
              <a:rPr lang="cs-CZ" dirty="0"/>
              <a:t>nejbližší v Pardubicích (11 míst, 3 200 Kč za pobyt)</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8825607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lstStyle/>
          <a:p>
            <a:r>
              <a:rPr lang="cs-CZ" dirty="0" smtClean="0"/>
              <a:t>Městské úřady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dirty="0" smtClean="0"/>
              <a:t>Záleží na konkrétním úřadu a jeho uspořádání např. v Chrudimi je to protidrogový </a:t>
            </a:r>
            <a:r>
              <a:rPr lang="cs-CZ" dirty="0"/>
              <a:t>koordinátor </a:t>
            </a:r>
            <a:r>
              <a:rPr lang="cs-CZ" dirty="0" smtClean="0"/>
              <a:t>a  </a:t>
            </a:r>
            <a:r>
              <a:rPr lang="cs-CZ" dirty="0"/>
              <a:t>soc. asistent na </a:t>
            </a:r>
            <a:r>
              <a:rPr lang="cs-CZ" dirty="0" smtClean="0"/>
              <a:t>oddělení </a:t>
            </a:r>
            <a:r>
              <a:rPr lang="cs-CZ" dirty="0"/>
              <a:t>prevence</a:t>
            </a:r>
            <a:r>
              <a:rPr lang="cs-CZ" b="1" dirty="0"/>
              <a:t> </a:t>
            </a:r>
            <a:r>
              <a:rPr lang="cs-CZ" dirty="0" err="1"/>
              <a:t>MěÚ</a:t>
            </a:r>
            <a:r>
              <a:rPr lang="cs-CZ" dirty="0"/>
              <a:t> </a:t>
            </a:r>
            <a:r>
              <a:rPr lang="cs-CZ" dirty="0" smtClean="0"/>
              <a:t>Chrudim</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5901056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fontScale="90000"/>
          </a:bodyPr>
          <a:lstStyle/>
          <a:p>
            <a:r>
              <a:rPr lang="cs-CZ" b="1" dirty="0"/>
              <a:t>Nové trendy při práci s uživateli drog: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dirty="0"/>
              <a:t>Zaměření na jednotlivé rizikové skupiny (těhotné ženy, menšiny, vězně)</a:t>
            </a:r>
          </a:p>
          <a:p>
            <a:pPr lvl="0"/>
            <a:r>
              <a:rPr lang="cs-CZ" dirty="0"/>
              <a:t>Rozšíření substitučních programů (pro uživatele stimulancií)</a:t>
            </a:r>
          </a:p>
          <a:p>
            <a:pPr lvl="0"/>
            <a:r>
              <a:rPr lang="cs-CZ" dirty="0"/>
              <a:t>Vznik dalších služeb („</a:t>
            </a:r>
            <a:r>
              <a:rPr lang="cs-CZ" dirty="0" err="1"/>
              <a:t>šlehárny</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5771966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fontScale="90000"/>
          </a:bodyPr>
          <a:lstStyle/>
          <a:p>
            <a:r>
              <a:rPr lang="cs-CZ" dirty="0"/>
              <a:t>Přístup k drogové problematice ze strany státu: </a:t>
            </a:r>
          </a:p>
        </p:txBody>
      </p:sp>
      <p:sp>
        <p:nvSpPr>
          <p:cNvPr id="3" name="Zástupný symbol pro obsah 2"/>
          <p:cNvSpPr>
            <a:spLocks noGrp="1"/>
          </p:cNvSpPr>
          <p:nvPr>
            <p:ph idx="1"/>
          </p:nvPr>
        </p:nvSpPr>
        <p:spPr>
          <a:solidFill>
            <a:schemeClr val="accent2">
              <a:lumMod val="40000"/>
              <a:lumOff val="60000"/>
            </a:schemeClr>
          </a:solidFill>
        </p:spPr>
        <p:txBody>
          <a:bodyPr/>
          <a:lstStyle/>
          <a:p>
            <a:pPr lvl="0"/>
            <a:r>
              <a:rPr lang="cs-CZ" b="1" dirty="0"/>
              <a:t>Represivní</a:t>
            </a:r>
            <a:r>
              <a:rPr lang="cs-CZ" dirty="0"/>
              <a:t> (</a:t>
            </a:r>
            <a:r>
              <a:rPr lang="cs-CZ" dirty="0" err="1"/>
              <a:t>prohibicionistický</a:t>
            </a:r>
            <a:r>
              <a:rPr lang="cs-CZ" dirty="0"/>
              <a:t>) </a:t>
            </a:r>
          </a:p>
          <a:p>
            <a:pPr lvl="0"/>
            <a:r>
              <a:rPr lang="cs-CZ" b="1" dirty="0"/>
              <a:t>Liberální</a:t>
            </a:r>
            <a:r>
              <a:rPr lang="cs-CZ" dirty="0"/>
              <a:t> (pragmatický) </a:t>
            </a:r>
          </a:p>
          <a:p>
            <a:pPr lvl="0"/>
            <a:r>
              <a:rPr lang="cs-CZ" dirty="0"/>
              <a:t>u nás je </a:t>
            </a:r>
            <a:r>
              <a:rPr lang="cs-CZ" b="1" dirty="0"/>
              <a:t>represivní přístup</a:t>
            </a:r>
            <a:r>
              <a:rPr lang="cs-CZ" dirty="0"/>
              <a:t> doplněný nabídkou léčebných a preventivních programů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348828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a:bodyPr>
          <a:lstStyle/>
          <a:p>
            <a:r>
              <a:rPr lang="cs-CZ" dirty="0"/>
              <a:t>Prevence závislostí: </a:t>
            </a:r>
          </a:p>
        </p:txBody>
      </p:sp>
      <p:sp>
        <p:nvSpPr>
          <p:cNvPr id="3" name="Zástupný symbol pro obsah 2"/>
          <p:cNvSpPr>
            <a:spLocks noGrp="1"/>
          </p:cNvSpPr>
          <p:nvPr>
            <p:ph idx="1"/>
          </p:nvPr>
        </p:nvSpPr>
        <p:spPr>
          <a:xfrm>
            <a:off x="457200" y="1484784"/>
            <a:ext cx="8229600" cy="4641379"/>
          </a:xfrm>
          <a:solidFill>
            <a:schemeClr val="accent2">
              <a:lumMod val="40000"/>
              <a:lumOff val="60000"/>
            </a:schemeClr>
          </a:solidFill>
        </p:spPr>
        <p:txBody>
          <a:bodyPr>
            <a:normAutofit fontScale="92500" lnSpcReduction="20000"/>
          </a:bodyPr>
          <a:lstStyle/>
          <a:p>
            <a:pPr lvl="0"/>
            <a:r>
              <a:rPr lang="cs-CZ" b="1" dirty="0"/>
              <a:t>Prevence primární</a:t>
            </a:r>
            <a:r>
              <a:rPr lang="cs-CZ" dirty="0"/>
              <a:t> – prevence zaměřená na všechny -  ve školách, prevence zaměřená na rodinu, Program „policie do škol“</a:t>
            </a:r>
          </a:p>
          <a:p>
            <a:pPr marL="0" indent="0">
              <a:buNone/>
            </a:pPr>
            <a:r>
              <a:rPr lang="cs-CZ" dirty="0"/>
              <a:t> </a:t>
            </a:r>
          </a:p>
          <a:p>
            <a:pPr lvl="0"/>
            <a:r>
              <a:rPr lang="cs-CZ" b="1" dirty="0"/>
              <a:t>Prevence sekundární</a:t>
            </a:r>
            <a:r>
              <a:rPr lang="cs-CZ" dirty="0"/>
              <a:t> -  zaměřená na rizikové jedince, např. nízkoprahové kluby pro děti a mládež, </a:t>
            </a:r>
            <a:r>
              <a:rPr lang="cs-CZ" dirty="0" err="1"/>
              <a:t>streetwork</a:t>
            </a:r>
            <a:endParaRPr lang="cs-CZ" dirty="0"/>
          </a:p>
          <a:p>
            <a:pPr marL="0" indent="0">
              <a:buNone/>
            </a:pPr>
            <a:r>
              <a:rPr lang="cs-CZ" dirty="0"/>
              <a:t> </a:t>
            </a:r>
          </a:p>
          <a:p>
            <a:pPr lvl="0"/>
            <a:r>
              <a:rPr lang="cs-CZ" b="1" dirty="0"/>
              <a:t>Prevence terciální</a:t>
            </a:r>
            <a:r>
              <a:rPr lang="cs-CZ" dirty="0"/>
              <a:t> – zaměřená na resocializaci, snížení rizik spojených s užíváním drog atd. , např. služby následné péče, kontaktní centra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2219238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2">
              <a:lumMod val="50000"/>
            </a:schemeClr>
          </a:solidFill>
        </p:spPr>
        <p:txBody>
          <a:bodyPr>
            <a:normAutofit/>
          </a:bodyPr>
          <a:lstStyle/>
          <a:p>
            <a:r>
              <a:rPr lang="cs-CZ" dirty="0" smtClean="0"/>
              <a:t>Zdroje: </a:t>
            </a:r>
            <a:endParaRPr lang="cs-CZ" dirty="0"/>
          </a:p>
        </p:txBody>
      </p:sp>
      <p:sp>
        <p:nvSpPr>
          <p:cNvPr id="3" name="Zástupný symbol pro obsah 2"/>
          <p:cNvSpPr>
            <a:spLocks noGrp="1"/>
          </p:cNvSpPr>
          <p:nvPr>
            <p:ph idx="1"/>
          </p:nvPr>
        </p:nvSpPr>
        <p:spPr>
          <a:solidFill>
            <a:schemeClr val="accent2">
              <a:lumMod val="40000"/>
              <a:lumOff val="60000"/>
            </a:schemeClr>
          </a:solidFill>
        </p:spPr>
        <p:txBody>
          <a:bodyPr>
            <a:normAutofit fontScale="55000" lnSpcReduction="20000"/>
          </a:bodyPr>
          <a:lstStyle/>
          <a:p>
            <a:r>
              <a:rPr lang="cs-CZ" b="1" dirty="0" smtClean="0"/>
              <a:t>MATOUŠEK</a:t>
            </a:r>
            <a:r>
              <a:rPr lang="cs-CZ" b="1" dirty="0"/>
              <a:t>, O. a kol. </a:t>
            </a:r>
            <a:r>
              <a:rPr lang="cs-CZ" b="1" i="1" dirty="0"/>
              <a:t>Sociální práce v praxi. </a:t>
            </a:r>
            <a:r>
              <a:rPr lang="cs-CZ" b="1" dirty="0"/>
              <a:t>Praha: Portál. 2005, ISBN 80-7367-002-X</a:t>
            </a:r>
            <a:r>
              <a:rPr lang="cs-CZ" dirty="0"/>
              <a:t> </a:t>
            </a:r>
            <a:r>
              <a:rPr lang="cs-CZ" b="1" dirty="0"/>
              <a:t>NEŠPOR, K. </a:t>
            </a:r>
            <a:r>
              <a:rPr lang="cs-CZ" b="1" i="1" dirty="0"/>
              <a:t>Zůstat střízlivý</a:t>
            </a:r>
            <a:r>
              <a:rPr lang="cs-CZ" b="1" dirty="0"/>
              <a:t>. Brno: Host 2006. </a:t>
            </a:r>
            <a:r>
              <a:rPr lang="cs-CZ" b="1" i="1" dirty="0"/>
              <a:t>ISBN</a:t>
            </a:r>
            <a:r>
              <a:rPr lang="cs-CZ" dirty="0"/>
              <a:t> 80 – 7294 – 206 – 9</a:t>
            </a:r>
          </a:p>
          <a:p>
            <a:r>
              <a:rPr lang="cs-CZ" b="1" dirty="0"/>
              <a:t>NEŠPOR, K. </a:t>
            </a:r>
            <a:r>
              <a:rPr lang="cs-CZ" b="1" i="1" dirty="0"/>
              <a:t>Už jsem prohrál dost</a:t>
            </a:r>
            <a:r>
              <a:rPr lang="cs-CZ" b="1" dirty="0"/>
              <a:t>. Praha: </a:t>
            </a:r>
            <a:r>
              <a:rPr lang="cs-CZ" b="1" dirty="0" err="1"/>
              <a:t>Sportpropag</a:t>
            </a:r>
            <a:r>
              <a:rPr lang="cs-CZ" b="1" dirty="0"/>
              <a:t> 2006. Bez ISBN.</a:t>
            </a:r>
            <a:endParaRPr lang="cs-CZ" dirty="0"/>
          </a:p>
          <a:p>
            <a:r>
              <a:rPr lang="cs-CZ" b="1" dirty="0"/>
              <a:t>NEŠPOR, K., MULLEROVÁ, M.: </a:t>
            </a:r>
            <a:r>
              <a:rPr lang="cs-CZ" b="1" i="1" dirty="0"/>
              <a:t>Jak přestat brát (drogy)</a:t>
            </a:r>
            <a:r>
              <a:rPr lang="cs-CZ" b="1" dirty="0"/>
              <a:t>. </a:t>
            </a:r>
            <a:r>
              <a:rPr lang="cs-CZ" b="1" dirty="0" err="1"/>
              <a:t>Sportpropag</a:t>
            </a:r>
            <a:r>
              <a:rPr lang="cs-CZ" b="1" dirty="0"/>
              <a:t> a Ministerstvo zdravotnictví ČR, Praha, 2004. Bez ISBN.</a:t>
            </a:r>
            <a:endParaRPr lang="cs-CZ" dirty="0"/>
          </a:p>
          <a:p>
            <a:r>
              <a:rPr lang="cs-CZ" b="1" dirty="0"/>
              <a:t>VÁGNEROVÁ, M.: Psychopatologie pro pomáhající profese, Praha: Portál. 2004. ISBN 800-7178-802-3</a:t>
            </a:r>
            <a:endParaRPr lang="cs-CZ" dirty="0"/>
          </a:p>
          <a:p>
            <a:r>
              <a:rPr lang="cs-CZ" b="1" dirty="0"/>
              <a:t>www.drnespor.eu</a:t>
            </a:r>
            <a:endParaRPr lang="cs-CZ" dirty="0"/>
          </a:p>
          <a:p>
            <a:r>
              <a:rPr lang="cs-CZ" u="sng" dirty="0" smtClean="0">
                <a:hlinkClick r:id="rId2"/>
              </a:rPr>
              <a:t>www.sananim.cz</a:t>
            </a:r>
            <a:r>
              <a:rPr lang="cs-CZ" dirty="0"/>
              <a:t> </a:t>
            </a:r>
          </a:p>
          <a:p>
            <a:r>
              <a:rPr lang="cs-CZ" b="1" dirty="0"/>
              <a:t>Odkazy na související </a:t>
            </a:r>
            <a:r>
              <a:rPr lang="cs-CZ" b="1" dirty="0" smtClean="0"/>
              <a:t>videa:</a:t>
            </a:r>
            <a:endParaRPr lang="cs-CZ" dirty="0"/>
          </a:p>
          <a:p>
            <a:r>
              <a:rPr lang="cs-CZ" dirty="0"/>
              <a:t>První pomoc pro problémy s alkoholem: www.youtube.com/watch?v=OQu6ngoEpHI</a:t>
            </a:r>
          </a:p>
          <a:p>
            <a:r>
              <a:rPr lang="cs-CZ" dirty="0"/>
              <a:t>Pomoc pro problém s drogami: jednoduché kroky: www.youtube.com/watch?v=SknBCEYlNdA</a:t>
            </a:r>
          </a:p>
          <a:p>
            <a:r>
              <a:rPr lang="cs-CZ" dirty="0"/>
              <a:t>První pomoc pro hazard: </a:t>
            </a:r>
            <a:r>
              <a:rPr lang="cs-CZ" dirty="0" smtClean="0"/>
              <a:t>www.youtube.com/watch?v=3xMbMP-lrK8</a:t>
            </a:r>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532416323"/>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1045</Words>
  <Application>Microsoft Office PowerPoint</Application>
  <PresentationFormat>Předvádění na obrazovce (4:3)</PresentationFormat>
  <Paragraphs>144</Paragraphs>
  <Slides>32</Slides>
  <Notes>0</Notes>
  <HiddenSlides>0</HiddenSlides>
  <MMClips>0</MMClips>
  <ScaleCrop>false</ScaleCrop>
  <HeadingPairs>
    <vt:vector size="4" baseType="variant">
      <vt:variant>
        <vt:lpstr>Motiv</vt:lpstr>
      </vt:variant>
      <vt:variant>
        <vt:i4>1</vt:i4>
      </vt:variant>
      <vt:variant>
        <vt:lpstr>Nadpisy snímků</vt:lpstr>
      </vt:variant>
      <vt:variant>
        <vt:i4>32</vt:i4>
      </vt:variant>
    </vt:vector>
  </HeadingPairs>
  <TitlesOfParts>
    <vt:vector size="33" baseType="lpstr">
      <vt:lpstr>Motiv systému Office</vt:lpstr>
      <vt:lpstr>Sociální péče o osoby trpící závislostí</vt:lpstr>
      <vt:lpstr>Závislost</vt:lpstr>
      <vt:lpstr>Druhy závislostí </vt:lpstr>
      <vt:lpstr>Závislosti dále: </vt:lpstr>
      <vt:lpstr>Varovné příznaky svědčící o možné závislosti</vt:lpstr>
      <vt:lpstr>Projevy závislosti: </vt:lpstr>
      <vt:lpstr>Typy závislosti</vt:lpstr>
      <vt:lpstr>Fyzická (biologická, tělesná) závislost</vt:lpstr>
      <vt:lpstr>Psychická závislost</vt:lpstr>
      <vt:lpstr>Rizikové skupiny </vt:lpstr>
      <vt:lpstr>Míra závislosti člověka na droze se dá vyjádřit jedním z těchto 5 stupňů:</vt:lpstr>
      <vt:lpstr>Prezentace aplikace PowerPoint</vt:lpstr>
      <vt:lpstr>Principy léčby závislostí (DÚVMOK): </vt:lpstr>
      <vt:lpstr>Kritéria pro výběr služby konkrétního uživatele:</vt:lpstr>
      <vt:lpstr>Druhy služeb a zařízení ČR a příklad služeb v Pardubickém kraji</vt:lpstr>
      <vt:lpstr>Prezentace aplikace PowerPoint</vt:lpstr>
      <vt:lpstr>Odborné sociální poradenství </vt:lpstr>
      <vt:lpstr>Terénní programy - streetwork</vt:lpstr>
      <vt:lpstr>Kontaktní centra</vt:lpstr>
      <vt:lpstr>Ambulantní léčba</vt:lpstr>
      <vt:lpstr>Denní stacionáře</vt:lpstr>
      <vt:lpstr>Detoxifikační jednotky </vt:lpstr>
      <vt:lpstr>Psychiatrické léčebny</vt:lpstr>
      <vt:lpstr>Terapeutické komunity</vt:lpstr>
      <vt:lpstr>Doléčovací centra</vt:lpstr>
      <vt:lpstr>Substituční programy</vt:lpstr>
      <vt:lpstr>Protialkoholní záchytné stanice</vt:lpstr>
      <vt:lpstr>Městské úřady </vt:lpstr>
      <vt:lpstr>Nové trendy při práci s uživateli drog: </vt:lpstr>
      <vt:lpstr>Přístup k drogové problematice ze strany státu: </vt:lpstr>
      <vt:lpstr>Prevence závislostí: </vt:lpstr>
      <vt:lpstr>Zdroje: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Sociální péče o osoby trpící závislostí</dc:title>
  <dc:creator>Truncova</dc:creator>
  <cp:lastModifiedBy>Truncova</cp:lastModifiedBy>
  <cp:revision>10</cp:revision>
  <dcterms:created xsi:type="dcterms:W3CDTF">2011-08-02T15:31:59Z</dcterms:created>
  <dcterms:modified xsi:type="dcterms:W3CDTF">2011-08-25T22:20:01Z</dcterms:modified>
</cp:coreProperties>
</file>