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933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9288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5326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2806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3151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46981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7779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83887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1756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4400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1366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EFFEA-6CDB-4ACB-B0C7-7F7602F03562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1791A-86B6-4515-A6EE-9AE3797DF5D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3295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Raná péče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737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Raná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terénní, popřípadě ambulantní služba poskytovaná dítěti a rodičům dítěte </a:t>
            </a:r>
            <a:r>
              <a:rPr lang="cs-CZ" dirty="0" smtClean="0"/>
              <a:t>ve věku </a:t>
            </a:r>
            <a:r>
              <a:rPr lang="cs-CZ" dirty="0"/>
              <a:t>do 7 let, které je zdravotně postižené, nebo jehož vývoj je ohrožen v důsledku nepříznivé sociální </a:t>
            </a:r>
            <a:r>
              <a:rPr lang="cs-CZ" dirty="0" smtClean="0"/>
              <a:t>situace</a:t>
            </a:r>
          </a:p>
          <a:p>
            <a:r>
              <a:rPr lang="cs-CZ" dirty="0" smtClean="0"/>
              <a:t>Služba </a:t>
            </a:r>
            <a:r>
              <a:rPr lang="cs-CZ" dirty="0"/>
              <a:t>je zaměřena na podporu rodiny a podporu vývoje dítěte s ohledem na jeho specifické potřeby.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29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803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rané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výchovné, vzdělávací a aktivizační činnosti,</a:t>
            </a:r>
          </a:p>
          <a:p>
            <a:pPr>
              <a:buNone/>
            </a:pPr>
            <a:r>
              <a:rPr lang="cs-CZ" dirty="0" smtClean="0"/>
              <a:t>b)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c) sociálně terapeutické činnosti,</a:t>
            </a:r>
          </a:p>
          <a:p>
            <a:pPr>
              <a:buNone/>
            </a:pPr>
            <a:r>
              <a:rPr lang="cs-CZ" dirty="0" smtClean="0"/>
              <a:t>d)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Raná péče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r>
              <a:rPr lang="cs-CZ" dirty="0" smtClean="0"/>
              <a:t>Poskytuje </a:t>
            </a:r>
            <a:r>
              <a:rPr lang="cs-CZ" dirty="0"/>
              <a:t>se předškolním dětem, které jsou smyslově, fyzicky nebo mentálně postižené nebo je z jiného důvodu vážně ohrožen jejich vývoj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970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rané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Včasné zahájení péče</a:t>
            </a:r>
          </a:p>
          <a:p>
            <a:pPr lvl="0"/>
            <a:r>
              <a:rPr lang="cs-CZ" dirty="0"/>
              <a:t>Prevence negativních následků postižení</a:t>
            </a:r>
          </a:p>
          <a:p>
            <a:pPr lvl="0"/>
            <a:r>
              <a:rPr lang="cs-CZ" dirty="0"/>
              <a:t>Podpora všech existujících komunikačních schopností postiženého dítěte</a:t>
            </a:r>
          </a:p>
          <a:p>
            <a:pPr lvl="0"/>
            <a:r>
              <a:rPr lang="cs-CZ" dirty="0"/>
              <a:t>Podpora výchovných kompetencí rodiny</a:t>
            </a:r>
          </a:p>
          <a:p>
            <a:pPr lvl="0"/>
            <a:r>
              <a:rPr lang="cs-CZ" dirty="0" smtClean="0"/>
              <a:t>Integrace </a:t>
            </a:r>
            <a:r>
              <a:rPr lang="cs-CZ" dirty="0"/>
              <a:t>dítěte do vzdělávacího </a:t>
            </a:r>
            <a:r>
              <a:rPr lang="cs-CZ" dirty="0" smtClean="0"/>
              <a:t>systému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848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 rané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se zdravotním postižením </a:t>
            </a:r>
            <a:endParaRPr lang="cs-CZ" dirty="0" smtClean="0"/>
          </a:p>
          <a:p>
            <a:pPr marL="0" lvl="0" indent="0">
              <a:buNone/>
            </a:pPr>
            <a:r>
              <a:rPr lang="cs-CZ" dirty="0"/>
              <a:t> </a:t>
            </a:r>
            <a:r>
              <a:rPr lang="cs-CZ" dirty="0" smtClean="0"/>
              <a:t>    (</a:t>
            </a:r>
            <a:r>
              <a:rPr lang="cs-CZ" dirty="0"/>
              <a:t>do 7 let věku) a jejich rodiny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3112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 rané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Služby jsou poskytovány bezplatně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2701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raná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Středisko rané </a:t>
            </a:r>
            <a:r>
              <a:rPr lang="cs-CZ" dirty="0"/>
              <a:t>péči v </a:t>
            </a:r>
            <a:r>
              <a:rPr lang="cs-CZ" dirty="0" smtClean="0"/>
              <a:t>Pardubicích – zřizuje Sdružení pro ranou péči, </a:t>
            </a:r>
            <a:r>
              <a:rPr lang="cs-CZ" dirty="0" err="1" smtClean="0"/>
              <a:t>o.s</a:t>
            </a:r>
            <a:r>
              <a:rPr lang="cs-CZ" dirty="0" smtClean="0"/>
              <a:t>.</a:t>
            </a:r>
          </a:p>
          <a:p>
            <a:r>
              <a:rPr lang="cs-CZ" dirty="0" smtClean="0"/>
              <a:t>Vzniklo 24.7.2002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352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Činnost střediska pro ranou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Depistáž</a:t>
            </a:r>
          </a:p>
          <a:p>
            <a:pPr>
              <a:buFontTx/>
              <a:buChar char="-"/>
            </a:pPr>
            <a:r>
              <a:rPr lang="cs-CZ" dirty="0" smtClean="0"/>
              <a:t>Poradenství (</a:t>
            </a:r>
            <a:r>
              <a:rPr lang="cs-CZ" dirty="0" err="1" smtClean="0"/>
              <a:t>dgr</a:t>
            </a:r>
            <a:r>
              <a:rPr lang="cs-CZ" dirty="0" smtClean="0"/>
              <a:t>, služby, odborná literatura)</a:t>
            </a:r>
          </a:p>
          <a:p>
            <a:pPr>
              <a:buFontTx/>
              <a:buChar char="-"/>
            </a:pPr>
            <a:r>
              <a:rPr lang="cs-CZ" dirty="0"/>
              <a:t>O</a:t>
            </a:r>
            <a:r>
              <a:rPr lang="cs-CZ" dirty="0" smtClean="0"/>
              <a:t>rganizace </a:t>
            </a:r>
            <a:r>
              <a:rPr lang="cs-CZ" dirty="0"/>
              <a:t>schůzek rodičů dětí se </a:t>
            </a:r>
            <a:r>
              <a:rPr lang="cs-CZ" dirty="0" smtClean="0"/>
              <a:t>zdrav. postižením</a:t>
            </a:r>
          </a:p>
          <a:p>
            <a:pPr>
              <a:buFontTx/>
              <a:buChar char="-"/>
            </a:pPr>
            <a:r>
              <a:rPr lang="cs-CZ" dirty="0"/>
              <a:t>K</a:t>
            </a:r>
            <a:r>
              <a:rPr lang="cs-CZ" dirty="0" smtClean="0"/>
              <a:t>ulturní</a:t>
            </a:r>
            <a:r>
              <a:rPr lang="cs-CZ" dirty="0"/>
              <a:t>, sportovní a léčebně rehabilitační </a:t>
            </a:r>
            <a:r>
              <a:rPr lang="cs-CZ" dirty="0" smtClean="0"/>
              <a:t>akce</a:t>
            </a:r>
          </a:p>
          <a:p>
            <a:pPr>
              <a:buFontTx/>
              <a:buChar char="-"/>
            </a:pPr>
            <a:r>
              <a:rPr lang="cs-CZ" dirty="0"/>
              <a:t>P</a:t>
            </a:r>
            <a:r>
              <a:rPr lang="cs-CZ" dirty="0" smtClean="0"/>
              <a:t>oradenská </a:t>
            </a:r>
            <a:r>
              <a:rPr lang="cs-CZ" dirty="0"/>
              <a:t>telefonická </a:t>
            </a:r>
            <a:r>
              <a:rPr lang="cs-CZ" dirty="0" smtClean="0"/>
              <a:t>linka</a:t>
            </a:r>
          </a:p>
          <a:p>
            <a:pPr>
              <a:buFontTx/>
              <a:buChar char="-"/>
            </a:pPr>
            <a:r>
              <a:rPr lang="cs-CZ" dirty="0"/>
              <a:t>O</a:t>
            </a:r>
            <a:r>
              <a:rPr lang="cs-CZ" dirty="0" smtClean="0"/>
              <a:t>dborné semináře</a:t>
            </a:r>
          </a:p>
          <a:p>
            <a:pPr>
              <a:buFontTx/>
              <a:buChar char="-"/>
            </a:pPr>
            <a:r>
              <a:rPr lang="cs-CZ" dirty="0"/>
              <a:t>Z</a:t>
            </a:r>
            <a:r>
              <a:rPr lang="cs-CZ" dirty="0" smtClean="0"/>
              <a:t>prostředkování </a:t>
            </a:r>
            <a:r>
              <a:rPr lang="cs-CZ" dirty="0" err="1"/>
              <a:t>psychorehabilitačních</a:t>
            </a:r>
            <a:r>
              <a:rPr lang="cs-CZ" dirty="0"/>
              <a:t> </a:t>
            </a:r>
            <a:r>
              <a:rPr lang="cs-CZ" dirty="0" smtClean="0"/>
              <a:t>pobytů</a:t>
            </a:r>
          </a:p>
          <a:p>
            <a:pPr>
              <a:buFontTx/>
              <a:buChar char="-"/>
            </a:pPr>
            <a:r>
              <a:rPr lang="cs-CZ" dirty="0"/>
              <a:t>V</a:t>
            </a:r>
            <a:r>
              <a:rPr lang="cs-CZ" dirty="0" smtClean="0"/>
              <a:t>yužití </a:t>
            </a:r>
            <a:r>
              <a:rPr lang="cs-CZ" dirty="0"/>
              <a:t>stimulačních programů na </a:t>
            </a:r>
            <a:r>
              <a:rPr lang="cs-CZ" dirty="0" smtClean="0"/>
              <a:t>PC</a:t>
            </a:r>
          </a:p>
          <a:p>
            <a:pPr>
              <a:buFontTx/>
              <a:buChar char="-"/>
            </a:pPr>
            <a:r>
              <a:rPr lang="cs-CZ" dirty="0"/>
              <a:t>S</a:t>
            </a:r>
            <a:r>
              <a:rPr lang="cs-CZ" dirty="0" smtClean="0"/>
              <a:t>kupinová psychoterapie</a:t>
            </a:r>
          </a:p>
          <a:p>
            <a:pPr>
              <a:buFontTx/>
              <a:buChar char="-"/>
            </a:pPr>
            <a:r>
              <a:rPr lang="cs-CZ" dirty="0"/>
              <a:t>Z</a:t>
            </a:r>
            <a:r>
              <a:rPr lang="cs-CZ" dirty="0" smtClean="0"/>
              <a:t>ajištění </a:t>
            </a:r>
            <a:r>
              <a:rPr lang="cs-CZ" dirty="0"/>
              <a:t>jednorázových </a:t>
            </a:r>
            <a:r>
              <a:rPr lang="cs-CZ" dirty="0" smtClean="0"/>
              <a:t>konzultací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3546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Středisko rané péče</a:t>
            </a:r>
            <a:r>
              <a:rPr lang="cs-CZ" dirty="0"/>
              <a:t>, Bělehradská 389, Pardubice – Polabiny </a:t>
            </a:r>
            <a:r>
              <a:rPr lang="cs-CZ" dirty="0" smtClean="0"/>
              <a:t> </a:t>
            </a:r>
          </a:p>
          <a:p>
            <a:r>
              <a:rPr lang="cs-CZ" dirty="0" smtClean="0"/>
              <a:t>ambulantní </a:t>
            </a:r>
            <a:r>
              <a:rPr lang="cs-CZ" dirty="0"/>
              <a:t>a terénní péče o osoby s kombinovaným, mentálním, tělesným a zdravotním postižením do 7 let věku a jejich </a:t>
            </a:r>
            <a:r>
              <a:rPr lang="cs-CZ" dirty="0" smtClean="0"/>
              <a:t>rodiny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9552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Zákon č. 108/2006 Sb. O sociálních službách (§ 54), vyhláška č. 505/2006 Sb., (§ 19)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ranapece</a:t>
            </a:r>
            <a:r>
              <a:rPr lang="cs-CZ" dirty="0" smtClean="0"/>
              <a:t>-</a:t>
            </a:r>
            <a:r>
              <a:rPr lang="cs-CZ" dirty="0" err="1" smtClean="0"/>
              <a:t>pce.cz</a:t>
            </a:r>
            <a:r>
              <a:rPr lang="cs-CZ" dirty="0" smtClean="0"/>
              <a:t>/</a:t>
            </a:r>
            <a:r>
              <a:rPr lang="cs-CZ" dirty="0" err="1" smtClean="0"/>
              <a:t>stredisko</a:t>
            </a:r>
            <a:r>
              <a:rPr lang="cs-CZ" dirty="0" smtClean="0"/>
              <a:t>/</a:t>
            </a:r>
            <a:r>
              <a:rPr lang="cs-CZ" dirty="0" err="1" smtClean="0"/>
              <a:t>stredisko</a:t>
            </a:r>
            <a:r>
              <a:rPr lang="cs-CZ" dirty="0" smtClean="0"/>
              <a:t>-</a:t>
            </a:r>
            <a:r>
              <a:rPr lang="cs-CZ" dirty="0" err="1" smtClean="0"/>
              <a:t>rane</a:t>
            </a:r>
            <a:r>
              <a:rPr lang="cs-CZ" dirty="0" smtClean="0"/>
              <a:t>-pece-v-</a:t>
            </a:r>
            <a:r>
              <a:rPr lang="cs-CZ" dirty="0" err="1" smtClean="0"/>
              <a:t>pardubicich.aspx</a:t>
            </a:r>
            <a:r>
              <a:rPr lang="cs-CZ" dirty="0" smtClean="0"/>
              <a:t>	</a:t>
            </a:r>
          </a:p>
          <a:p>
            <a:pPr lvl="0"/>
            <a:r>
              <a:rPr lang="cs-CZ" dirty="0" smtClean="0"/>
              <a:t>http://iregistr.mpsv.cz/socreg/hledani_sluzby.do?sd=ran%C3%A1+p%C3%A9%C4%8De&amp;zak=Pardubick%C3%BD&amp;zaok=&amp;SUBSESSION_ID=1310129515846_1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283</Words>
  <Application>Microsoft Office PowerPoint</Application>
  <PresentationFormat>Předvádění na obrazovce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Raná péče</vt:lpstr>
      <vt:lpstr>Raná péče</vt:lpstr>
      <vt:lpstr>Základní úkony rané péče</vt:lpstr>
      <vt:lpstr>Raná péče II.</vt:lpstr>
      <vt:lpstr>Cíle rané péče</vt:lpstr>
      <vt:lpstr>Cílová skupina uživatelů rané péče</vt:lpstr>
      <vt:lpstr>Úhrada za služby rané péče</vt:lpstr>
      <vt:lpstr>Příklad služby raná péče</vt:lpstr>
      <vt:lpstr>Činnost střediska pro ranou péči</vt:lpstr>
      <vt:lpstr>Organizace v Chrudimi a okolí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Raná péče</dc:title>
  <dc:creator>Pleskotova V</dc:creator>
  <cp:lastModifiedBy>Vilma</cp:lastModifiedBy>
  <cp:revision>3</cp:revision>
  <dcterms:created xsi:type="dcterms:W3CDTF">2011-07-08T13:57:12Z</dcterms:created>
  <dcterms:modified xsi:type="dcterms:W3CDTF">2011-11-17T16:32:35Z</dcterms:modified>
</cp:coreProperties>
</file>