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8" r:id="rId13"/>
    <p:sldId id="269" r:id="rId14"/>
    <p:sldId id="270" r:id="rId15"/>
    <p:sldId id="277" r:id="rId16"/>
    <p:sldId id="271" r:id="rId17"/>
    <p:sldId id="273" r:id="rId18"/>
    <p:sldId id="274" r:id="rId19"/>
    <p:sldId id="275" r:id="rId20"/>
    <p:sldId id="276" r:id="rId21"/>
    <p:sldId id="278" r:id="rId22"/>
    <p:sldId id="272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290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7138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899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072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489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201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3412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5422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140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514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47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BBAD2-01D6-4593-892B-129629BD75AB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AD540-DAFD-43FA-8665-F8673FC1B1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534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bromysl.cz/" TargetMode="External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hyperlink" Target="http://www.helpnet.cz/" TargetMode="External"/><Relationship Id="rId4" Type="http://schemas.openxmlformats.org/officeDocument/2006/relationships/hyperlink" Target="http://fibromyalgik.webnode.cz/novinky/zivot-s-fibromyalgii/zamestnavani-oz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dávky pro OZP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3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dávky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Dávky ze systému sociálního zabezpečení, hl.:</a:t>
            </a:r>
          </a:p>
          <a:p>
            <a:pPr lvl="1"/>
            <a:r>
              <a:rPr lang="cs-CZ" dirty="0" smtClean="0"/>
              <a:t>Invalidní důchody</a:t>
            </a:r>
          </a:p>
          <a:p>
            <a:pPr lvl="1"/>
            <a:r>
              <a:rPr lang="cs-CZ" dirty="0" smtClean="0"/>
              <a:t>Příspěvek na péči</a:t>
            </a:r>
          </a:p>
          <a:p>
            <a:pPr lvl="1"/>
            <a:r>
              <a:rPr lang="cs-CZ" dirty="0" smtClean="0"/>
              <a:t>Příspěvky pro zdravotně postižené 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Nárok na invalidní důchod (ID)má pojištěnec, který se stal: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a) invalidním a získal potřebnou dobu pojištění, pokud nesplnil ke dni vzniku invalidity podmínky nároku na řádný starobní důchod, popřípadě, byl-li přiznán předčasný trvale krácený starobní důchod, pokud nedosáhl důchodového věku, </a:t>
            </a:r>
            <a:r>
              <a:rPr lang="cs-CZ" dirty="0" smtClean="0"/>
              <a:t>nebo se stal</a:t>
            </a:r>
            <a:endParaRPr lang="cs-CZ" dirty="0"/>
          </a:p>
          <a:p>
            <a:r>
              <a:rPr lang="cs-CZ" dirty="0"/>
              <a:t>b) invalidním následkem pracovního úrazu.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8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Invalidita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= pokles </a:t>
            </a:r>
            <a:r>
              <a:rPr lang="cs-CZ" dirty="0" err="1" smtClean="0"/>
              <a:t>prac</a:t>
            </a:r>
            <a:r>
              <a:rPr lang="cs-CZ" dirty="0" smtClean="0"/>
              <a:t>. schopnosti min o 35%</a:t>
            </a:r>
          </a:p>
          <a:p>
            <a:pPr marL="0" indent="0">
              <a:buNone/>
            </a:pPr>
            <a:r>
              <a:rPr lang="cs-CZ" dirty="0" smtClean="0"/>
              <a:t>Jestliže </a:t>
            </a:r>
            <a:r>
              <a:rPr lang="cs-CZ" dirty="0"/>
              <a:t>pracovní schopnost pojištěnce poklesla</a:t>
            </a:r>
          </a:p>
          <a:p>
            <a:r>
              <a:rPr lang="cs-CZ" dirty="0"/>
              <a:t>a) nejméně o 35 %, avšak nejvíce o 49 %, jedná se o invaliditu prvního stupně,</a:t>
            </a:r>
          </a:p>
          <a:p>
            <a:r>
              <a:rPr lang="cs-CZ" dirty="0"/>
              <a:t>b) nejméně o 50 %, avšak nejvíce o 69 %, jedná se o invaliditu druhého stupně,</a:t>
            </a:r>
          </a:p>
          <a:p>
            <a:r>
              <a:rPr lang="cs-CZ" dirty="0"/>
              <a:t>c) nejméně o 70 %, jedná se o invaliditu třetího stupně.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4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Postup při žádosti o ID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/>
              <a:t>1. žádost se podává na OSSZ (PSSZ, MSSZ) – písemně, na originálním tiskopise</a:t>
            </a:r>
          </a:p>
          <a:p>
            <a:r>
              <a:rPr lang="cs-CZ" dirty="0"/>
              <a:t>2. nutno předložit potřebné doklady (OP, doklad o studiu, doklad době zaměstnání či náhradní době zaměstnání)</a:t>
            </a:r>
          </a:p>
          <a:p>
            <a:r>
              <a:rPr lang="cs-CZ" dirty="0"/>
              <a:t>3. nutnost podrobit se vyšetření zdravotního stavu – provádí lékařská posudková služba, i na základě zpráv od obvodního lékaře  (pracuje při OSSZ)</a:t>
            </a:r>
          </a:p>
          <a:p>
            <a:r>
              <a:rPr lang="cs-CZ" dirty="0"/>
              <a:t>4. lhůta na vyřízení žádost 90 dní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3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908720"/>
            <a:ext cx="7834064" cy="521744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Možnost odvolat se k nadřízenému orgánu (KSSZ, ČSSZ, MPSV)</a:t>
            </a:r>
          </a:p>
          <a:p>
            <a:r>
              <a:rPr lang="cs-CZ" dirty="0" smtClean="0"/>
              <a:t>Pokud se změní zdravotní stav, musí se podat nová žádost. </a:t>
            </a:r>
            <a:endParaRPr lang="cs-CZ" dirty="0"/>
          </a:p>
          <a:p>
            <a:r>
              <a:rPr lang="cs-CZ" dirty="0"/>
              <a:t>Při souběhu </a:t>
            </a:r>
            <a:r>
              <a:rPr lang="cs-CZ" dirty="0" smtClean="0"/>
              <a:t>SD a ID </a:t>
            </a:r>
            <a:r>
              <a:rPr lang="cs-CZ" dirty="0"/>
              <a:t>se přiznává ten </a:t>
            </a:r>
            <a:r>
              <a:rPr lang="cs-CZ" dirty="0" smtClean="0"/>
              <a:t>vyšší</a:t>
            </a:r>
          </a:p>
          <a:p>
            <a:r>
              <a:rPr lang="cs-CZ" dirty="0" smtClean="0"/>
              <a:t>O ID jde zažádat i před dosažením 18 let (pokud musí skončit se studiem, prací pro úraz, nemoc apod.)</a:t>
            </a:r>
          </a:p>
          <a:p>
            <a:r>
              <a:rPr lang="cs-CZ" dirty="0" smtClean="0"/>
              <a:t>! Osoba pobírající ID ve 3. stupni není nezaopatřené dítě. 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Příspěvek na péči (</a:t>
            </a:r>
            <a:r>
              <a:rPr lang="cs-CZ" dirty="0" err="1" smtClean="0"/>
              <a:t>PnP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cs-CZ" dirty="0" smtClean="0"/>
              <a:t>Určený přímo uživatelům sociálních služeb</a:t>
            </a:r>
          </a:p>
          <a:p>
            <a:r>
              <a:rPr lang="cs-CZ" b="1" dirty="0"/>
              <a:t>Výše příspěvku - </a:t>
            </a:r>
            <a:r>
              <a:rPr lang="cs-CZ" b="1" dirty="0" smtClean="0"/>
              <a:t>nad </a:t>
            </a:r>
            <a:r>
              <a:rPr lang="cs-CZ" b="1" dirty="0"/>
              <a:t>18 let </a:t>
            </a:r>
            <a:r>
              <a:rPr lang="cs-CZ" b="1" dirty="0" smtClean="0"/>
              <a:t>(pod 18 </a:t>
            </a:r>
            <a:r>
              <a:rPr lang="cs-CZ" b="1" dirty="0"/>
              <a:t>let</a:t>
            </a:r>
            <a:r>
              <a:rPr lang="cs-CZ" b="1" dirty="0" smtClean="0"/>
              <a:t>):</a:t>
            </a:r>
            <a:endParaRPr lang="cs-CZ" dirty="0"/>
          </a:p>
          <a:p>
            <a:pPr marL="0" lvl="0" indent="0">
              <a:buNone/>
            </a:pPr>
            <a:r>
              <a:rPr lang="cs-CZ" dirty="0" smtClean="0"/>
              <a:t>800</a:t>
            </a:r>
            <a:r>
              <a:rPr lang="cs-CZ" dirty="0"/>
              <a:t>,- Kč (3 000,- Kč) - stupeň I (lehká závislost)</a:t>
            </a:r>
          </a:p>
          <a:p>
            <a:pPr marL="0" lvl="0" indent="0">
              <a:buNone/>
            </a:pPr>
            <a:r>
              <a:rPr lang="cs-CZ" dirty="0"/>
              <a:t>4 000,- Kč </a:t>
            </a:r>
            <a:r>
              <a:rPr lang="cs-CZ" dirty="0" smtClean="0"/>
              <a:t>(6 </a:t>
            </a:r>
            <a:r>
              <a:rPr lang="cs-CZ" dirty="0"/>
              <a:t>000,- Kč) - stupeň II (</a:t>
            </a:r>
            <a:r>
              <a:rPr lang="cs-CZ" dirty="0" err="1" smtClean="0"/>
              <a:t>stř</a:t>
            </a:r>
            <a:r>
              <a:rPr lang="cs-CZ" dirty="0" smtClean="0"/>
              <a:t>. </a:t>
            </a:r>
            <a:r>
              <a:rPr lang="cs-CZ" dirty="0"/>
              <a:t>těžká závislost)</a:t>
            </a:r>
          </a:p>
          <a:p>
            <a:pPr marL="0" lvl="0" indent="0">
              <a:buNone/>
            </a:pPr>
            <a:r>
              <a:rPr lang="cs-CZ" dirty="0"/>
              <a:t>8 000,- Kč (9 000,- Kč) - stupeň III (těžká závislost)</a:t>
            </a:r>
          </a:p>
          <a:p>
            <a:pPr marL="0" lvl="0" indent="0">
              <a:buNone/>
            </a:pPr>
            <a:r>
              <a:rPr lang="cs-CZ" dirty="0"/>
              <a:t>12 000,- Kč (12 000,- Kč) - stupeň IV (úplná závislost</a:t>
            </a:r>
            <a:r>
              <a:rPr lang="cs-CZ" dirty="0" smtClean="0"/>
              <a:t>)</a:t>
            </a:r>
          </a:p>
          <a:p>
            <a:pPr marL="0" lvl="0" indent="0">
              <a:buNone/>
            </a:pPr>
            <a:r>
              <a:rPr lang="cs-CZ" dirty="0" smtClean="0"/>
              <a:t>Do 18 let možnost zvýšení </a:t>
            </a:r>
            <a:r>
              <a:rPr lang="cs-CZ" dirty="0" err="1" smtClean="0"/>
              <a:t>PnP</a:t>
            </a:r>
            <a:r>
              <a:rPr lang="cs-CZ" dirty="0" smtClean="0"/>
              <a:t> až o 2000 Kč, pokud je příjem pod 2x ŽM</a:t>
            </a:r>
            <a:endParaRPr lang="cs-CZ" dirty="0"/>
          </a:p>
          <a:p>
            <a:pPr>
              <a:buFontTx/>
              <a:buChar char="-"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Postup při žádosti o příspěvek na péči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1. podání žádosti na </a:t>
            </a:r>
            <a:r>
              <a:rPr lang="cs-CZ" dirty="0" err="1" smtClean="0"/>
              <a:t>na</a:t>
            </a:r>
            <a:r>
              <a:rPr lang="cs-CZ" dirty="0" smtClean="0"/>
              <a:t> ÚP </a:t>
            </a:r>
            <a:r>
              <a:rPr lang="cs-CZ" dirty="0"/>
              <a:t>(nutno na originální formulář- vyplňují se osobní údaji, jak bude příspěvek vyplácen a pokud je to známo, tak i kdo bude poskytovatelem péče). Žádost podává budoucí příjemce nebo jeho zákonný zástupce.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0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836712"/>
            <a:ext cx="7906072" cy="528945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2. Úřad provede sociální šetření v bydlišti žadatele (event. v místě pobytu žadatele)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- hodnocení 10 oblastí - mobilita, orientace, komunikace, stravování, oblékání a obouvání, tělesná hygiena, výkon fyziologické potřeby, péče o zdraví, osobní aktivity a péče o domácnost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2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692696"/>
            <a:ext cx="7834064" cy="543346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3. Lékař lékařské posudkové služby (pod OSSZ) provede posouzení zdravotního stavu – vychází z výsledků sociálního šetření, může provést sám doplňující vyšetření či zažádat o speciální vyšetření. </a:t>
            </a:r>
          </a:p>
          <a:p>
            <a:r>
              <a:rPr lang="cs-CZ" dirty="0" smtClean="0"/>
              <a:t>4. Na základě subjektivního hodnocení situace žadatelem, posudku posudkového lékaře a výsledků sociálního šetření rozhodne úřad s rozšířenou působností ve správním řízení o nepřidělení/ přidělení konkrétního stupně příspěvku.</a:t>
            </a:r>
          </a:p>
          <a:p>
            <a:r>
              <a:rPr lang="cs-CZ" dirty="0" smtClean="0"/>
              <a:t>5. V případě nesouhlasu se lze odvolat proti rozhodnutí k vyšší instanci (krajskému úřadu).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0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Při přidělení příspěvku na péči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Nutno doložit čerpání (za co - soc. služba, rodinný pečující, asistent soc. péče).</a:t>
            </a:r>
          </a:p>
          <a:p>
            <a:r>
              <a:rPr lang="cs-CZ" dirty="0" smtClean="0"/>
              <a:t>Asistent sociální péče – poskytovatel služeb, který není registrovaný, ani není osobou blízkou</a:t>
            </a:r>
          </a:p>
          <a:p>
            <a:r>
              <a:rPr lang="cs-CZ" dirty="0" smtClean="0"/>
              <a:t>Pokud je osoba celý měsíc v ústavní </a:t>
            </a:r>
            <a:r>
              <a:rPr lang="cs-CZ" dirty="0" err="1" smtClean="0"/>
              <a:t>zdr</a:t>
            </a:r>
            <a:r>
              <a:rPr lang="cs-CZ" dirty="0" smtClean="0"/>
              <a:t>. péči na příspěvek nemá nárok</a:t>
            </a:r>
          </a:p>
          <a:p>
            <a:r>
              <a:rPr lang="cs-CZ" dirty="0" smtClean="0"/>
              <a:t>U dětí – buď RP nebo </a:t>
            </a:r>
            <a:r>
              <a:rPr lang="cs-CZ" dirty="0" err="1" smtClean="0"/>
              <a:t>PnP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8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Příspěvky pro zdravotně </a:t>
            </a:r>
            <a:r>
              <a:rPr lang="cs-CZ" dirty="0" smtClean="0"/>
              <a:t>postižené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N</a:t>
            </a:r>
            <a:r>
              <a:rPr lang="cs-CZ" dirty="0" smtClean="0"/>
              <a:t>ově </a:t>
            </a:r>
            <a:r>
              <a:rPr lang="cs-CZ" dirty="0" smtClean="0"/>
              <a:t>pouze dvě dávky:</a:t>
            </a:r>
          </a:p>
          <a:p>
            <a:pPr marL="457200" lvl="1" indent="0">
              <a:buNone/>
            </a:pPr>
            <a:r>
              <a:rPr lang="cs-CZ" dirty="0" smtClean="0"/>
              <a:t>- </a:t>
            </a:r>
            <a:r>
              <a:rPr lang="cs-CZ" dirty="0" smtClean="0"/>
              <a:t> </a:t>
            </a:r>
            <a:r>
              <a:rPr lang="cs-CZ" dirty="0" smtClean="0"/>
              <a:t>příspěvek na mobilitu </a:t>
            </a:r>
          </a:p>
          <a:p>
            <a:pPr lvl="1"/>
            <a:r>
              <a:rPr lang="cs-CZ" dirty="0" smtClean="0"/>
              <a:t>příspěvek </a:t>
            </a:r>
            <a:r>
              <a:rPr lang="cs-CZ" dirty="0" smtClean="0"/>
              <a:t>na zvláštní </a:t>
            </a:r>
            <a:r>
              <a:rPr lang="cs-CZ" dirty="0" smtClean="0"/>
              <a:t>pomůcky</a:t>
            </a:r>
            <a:endParaRPr lang="cs-CZ" dirty="0" smtClean="0"/>
          </a:p>
          <a:p>
            <a:pPr lvl="1"/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Místo průkazů TP ZTP, ZTP/P – karta sociálních </a:t>
            </a:r>
            <a:r>
              <a:rPr lang="cs-CZ" dirty="0" smtClean="0"/>
              <a:t>systémů (s Karta)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9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Příspěvek na mobilitu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 </a:t>
            </a:r>
            <a:r>
              <a:rPr lang="cs-CZ" dirty="0" smtClean="0"/>
              <a:t>opakovaná, nároková dávka, </a:t>
            </a:r>
          </a:p>
          <a:p>
            <a:pPr lvl="0"/>
            <a:r>
              <a:rPr lang="cs-CZ" dirty="0"/>
              <a:t>p</a:t>
            </a:r>
            <a:r>
              <a:rPr lang="cs-CZ" dirty="0" smtClean="0"/>
              <a:t>ro osoby s omezením pohyblivosti či s omezením schopnosti orientovat se v prostoru</a:t>
            </a:r>
          </a:p>
          <a:p>
            <a:pPr lvl="0"/>
            <a:r>
              <a:rPr lang="cs-CZ" dirty="0"/>
              <a:t>u</a:t>
            </a:r>
            <a:r>
              <a:rPr lang="cs-CZ" dirty="0" smtClean="0"/>
              <a:t>rčená na hrazení nákladů spojených s dopravou  </a:t>
            </a:r>
          </a:p>
          <a:p>
            <a:pPr lvl="0"/>
            <a:r>
              <a:rPr lang="cs-CZ" dirty="0" smtClean="0"/>
              <a:t>výše příspěvku:  </a:t>
            </a:r>
            <a:r>
              <a:rPr lang="cs-CZ" dirty="0"/>
              <a:t>4</a:t>
            </a:r>
            <a:r>
              <a:rPr lang="cs-CZ" dirty="0" smtClean="0"/>
              <a:t>00</a:t>
            </a:r>
            <a:r>
              <a:rPr lang="cs-CZ" dirty="0"/>
              <a:t> </a:t>
            </a:r>
            <a:r>
              <a:rPr lang="cs-CZ" dirty="0" smtClean="0"/>
              <a:t>Kč/měsíc  (vlastník </a:t>
            </a:r>
            <a:r>
              <a:rPr lang="cs-CZ" dirty="0"/>
              <a:t>nebo </a:t>
            </a:r>
            <a:r>
              <a:rPr lang="cs-CZ" dirty="0" smtClean="0"/>
              <a:t> provozovatel </a:t>
            </a:r>
            <a:r>
              <a:rPr lang="cs-CZ" dirty="0"/>
              <a:t>motorového vozidla </a:t>
            </a:r>
            <a:r>
              <a:rPr lang="cs-CZ" dirty="0" smtClean="0"/>
              <a:t>či rodič </a:t>
            </a:r>
            <a:r>
              <a:rPr lang="cs-CZ" dirty="0" err="1" smtClean="0"/>
              <a:t>nezl</a:t>
            </a:r>
            <a:r>
              <a:rPr lang="cs-CZ" dirty="0" smtClean="0"/>
              <a:t>. dítěte)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Příspěvek na zvláštní pomůcky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 jednorázová a nároková dávka</a:t>
            </a:r>
            <a:r>
              <a:rPr lang="cs-CZ" dirty="0" smtClean="0"/>
              <a:t>,</a:t>
            </a:r>
          </a:p>
          <a:p>
            <a:pPr lvl="0"/>
            <a:r>
              <a:rPr lang="cs-CZ" dirty="0" smtClean="0"/>
              <a:t>Pro  osoby </a:t>
            </a:r>
            <a:r>
              <a:rPr lang="cs-CZ" dirty="0"/>
              <a:t>s těžkou vadou nosného nebo pohybového ústrojí, těžkým sluchovým nebo těžkým zrakovým postižením nebo těžkým mentálním postižením</a:t>
            </a:r>
          </a:p>
          <a:p>
            <a:pPr lvl="0"/>
            <a:r>
              <a:rPr lang="cs-CZ" dirty="0"/>
              <a:t>tato dávka je zaměřena na pomoc v oblasti pomůcek (které umožňují sebeobsluhu, slouží k získávání informací nebo ke styku s okolím apod.), </a:t>
            </a:r>
            <a:r>
              <a:rPr lang="cs-CZ" dirty="0" smtClean="0"/>
              <a:t>na zakoupení </a:t>
            </a:r>
            <a:r>
              <a:rPr lang="cs-CZ" dirty="0"/>
              <a:t>a úpravy motorového vozidla a </a:t>
            </a:r>
            <a:r>
              <a:rPr lang="cs-CZ" dirty="0" smtClean="0"/>
              <a:t>úpravy bytu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1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11560" y="836712"/>
            <a:ext cx="7618040" cy="5289451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Spoluúčast klienta 10 %, min. 1000 Kč (</a:t>
            </a:r>
            <a:r>
              <a:rPr lang="cs-CZ" dirty="0" err="1" smtClean="0"/>
              <a:t>vyjímečně</a:t>
            </a:r>
            <a:r>
              <a:rPr lang="cs-CZ" dirty="0" smtClean="0"/>
              <a:t> i nižší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Při ceně pomůcky pod 24 000 Kč se hodnotí příjem (musí být pod 8x ŽM)</a:t>
            </a:r>
            <a:endParaRPr lang="cs-CZ" dirty="0" smtClean="0"/>
          </a:p>
          <a:p>
            <a:r>
              <a:rPr lang="cs-CZ" dirty="0" smtClean="0"/>
              <a:t>Max. 800 000 Kč během 5 let</a:t>
            </a:r>
          </a:p>
          <a:p>
            <a:r>
              <a:rPr lang="cs-CZ" dirty="0" smtClean="0"/>
              <a:t>Max. 350 000 Kč na 1 pomůcku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9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Průkaz OZP – karta sociálních systémů (tzv. sociální </a:t>
            </a:r>
            <a:r>
              <a:rPr lang="cs-CZ" b="1" dirty="0" smtClean="0"/>
              <a:t>karta, </a:t>
            </a:r>
            <a:r>
              <a:rPr lang="cs-CZ" b="1" dirty="0" err="1" smtClean="0"/>
              <a:t>sKarta</a:t>
            </a:r>
            <a:r>
              <a:rPr lang="cs-CZ" b="1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Elektronická karta pro vyplácení </a:t>
            </a:r>
            <a:r>
              <a:rPr lang="cs-CZ" dirty="0"/>
              <a:t>nepojistných sociálních dávek, vč. dávek v nezaměstnanosti, </a:t>
            </a:r>
            <a:endParaRPr lang="cs-CZ" dirty="0" smtClean="0"/>
          </a:p>
          <a:p>
            <a:pPr lvl="0"/>
            <a:r>
              <a:rPr lang="cs-CZ" dirty="0" smtClean="0"/>
              <a:t>Poslouží </a:t>
            </a:r>
            <a:r>
              <a:rPr lang="cs-CZ" dirty="0"/>
              <a:t>k identifikaci a autentizaci občana při komunikaci se </a:t>
            </a:r>
            <a:r>
              <a:rPr lang="cs-CZ" dirty="0" smtClean="0"/>
              <a:t>st. správou </a:t>
            </a:r>
            <a:r>
              <a:rPr lang="cs-CZ" dirty="0"/>
              <a:t>a </a:t>
            </a:r>
            <a:r>
              <a:rPr lang="cs-CZ" dirty="0" smtClean="0"/>
              <a:t>jako </a:t>
            </a:r>
            <a:r>
              <a:rPr lang="cs-CZ" dirty="0"/>
              <a:t>platební </a:t>
            </a:r>
            <a:r>
              <a:rPr lang="cs-CZ" dirty="0" smtClean="0"/>
              <a:t>karta</a:t>
            </a:r>
            <a:endParaRPr lang="cs-CZ" dirty="0"/>
          </a:p>
          <a:p>
            <a:pPr lvl="0"/>
            <a:r>
              <a:rPr lang="cs-CZ" dirty="0" smtClean="0"/>
              <a:t>Má nahradit</a:t>
            </a:r>
            <a:r>
              <a:rPr lang="cs-CZ" dirty="0" smtClean="0"/>
              <a:t> </a:t>
            </a:r>
            <a:r>
              <a:rPr lang="cs-CZ" dirty="0"/>
              <a:t>dosavadní </a:t>
            </a:r>
            <a:r>
              <a:rPr lang="cs-CZ" dirty="0" smtClean="0"/>
              <a:t>průkazy </a:t>
            </a:r>
            <a:r>
              <a:rPr lang="cs-CZ" dirty="0"/>
              <a:t>TP, ZTP a </a:t>
            </a:r>
            <a:r>
              <a:rPr lang="cs-CZ" dirty="0" smtClean="0"/>
              <a:t>ZTP/P</a:t>
            </a:r>
          </a:p>
          <a:p>
            <a:pPr lvl="0"/>
            <a:r>
              <a:rPr lang="cs-CZ" dirty="0" smtClean="0"/>
              <a:t>Různé </a:t>
            </a:r>
            <a:r>
              <a:rPr lang="cs-CZ" dirty="0" smtClean="0"/>
              <a:t>formy vyplácení dávek (výběr </a:t>
            </a:r>
            <a:r>
              <a:rPr lang="cs-CZ" dirty="0"/>
              <a:t>na terminálu – bankomatu, </a:t>
            </a:r>
            <a:r>
              <a:rPr lang="cs-CZ" dirty="0" smtClean="0"/>
              <a:t>nákup </a:t>
            </a:r>
            <a:r>
              <a:rPr lang="cs-CZ" dirty="0"/>
              <a:t>zboží v </a:t>
            </a:r>
            <a:r>
              <a:rPr lang="cs-CZ" dirty="0" smtClean="0"/>
              <a:t>obchodě, omezení </a:t>
            </a:r>
            <a:r>
              <a:rPr lang="cs-CZ" dirty="0"/>
              <a:t>na nákup sociálních </a:t>
            </a:r>
            <a:r>
              <a:rPr lang="cs-CZ" dirty="0" smtClean="0"/>
              <a:t>služeb..)</a:t>
            </a:r>
            <a:endParaRPr lang="cs-CZ" dirty="0"/>
          </a:p>
          <a:p>
            <a:pPr lvl="0"/>
            <a:r>
              <a:rPr lang="cs-CZ" dirty="0" smtClean="0"/>
              <a:t>Poskytuje –</a:t>
            </a:r>
            <a:r>
              <a:rPr lang="cs-CZ" dirty="0" err="1" smtClean="0"/>
              <a:t>li</a:t>
            </a:r>
            <a:r>
              <a:rPr lang="cs-CZ" dirty="0" smtClean="0"/>
              <a:t> soc. služby</a:t>
            </a:r>
            <a:r>
              <a:rPr lang="cs-CZ" dirty="0"/>
              <a:t> osoba blízká, </a:t>
            </a:r>
            <a:r>
              <a:rPr lang="cs-CZ" dirty="0" smtClean="0"/>
              <a:t>zasílání </a:t>
            </a:r>
            <a:r>
              <a:rPr lang="cs-CZ" dirty="0" err="1" smtClean="0"/>
              <a:t>urč</a:t>
            </a:r>
            <a:r>
              <a:rPr lang="cs-CZ" dirty="0" smtClean="0"/>
              <a:t>. obnosu na její účet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2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Mimořádné výhody </a:t>
            </a:r>
            <a:r>
              <a:rPr lang="cs-CZ" dirty="0"/>
              <a:t>pro těžce zdravotně postižené občany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cs-CZ" dirty="0"/>
              <a:t>P</a:t>
            </a:r>
            <a:r>
              <a:rPr lang="cs-CZ" dirty="0" smtClean="0"/>
              <a:t>ro </a:t>
            </a:r>
            <a:r>
              <a:rPr lang="cs-CZ" dirty="0"/>
              <a:t>osoby starší jednoho roku s postižením, které podstatně omezuje jejich pohyb či orientaci</a:t>
            </a:r>
          </a:p>
          <a:p>
            <a:pPr>
              <a:defRPr/>
            </a:pPr>
            <a:r>
              <a:rPr lang="cs-CZ" dirty="0"/>
              <a:t>3 stupně:</a:t>
            </a:r>
          </a:p>
          <a:p>
            <a:pPr marL="571500" indent="-571500">
              <a:buFont typeface="Arial" charset="0"/>
              <a:buAutoNum type="romanUcPeriod"/>
              <a:defRPr/>
            </a:pPr>
            <a:r>
              <a:rPr lang="cs-CZ" dirty="0"/>
              <a:t>Stupeň – </a:t>
            </a:r>
            <a:r>
              <a:rPr lang="cs-CZ" dirty="0" smtClean="0"/>
              <a:t> dříve průkaz TP, dnes u 1. stupně </a:t>
            </a:r>
            <a:endParaRPr lang="cs-CZ" dirty="0"/>
          </a:p>
          <a:p>
            <a:pPr marL="571500" indent="-571500">
              <a:buFont typeface="Arial" charset="0"/>
              <a:buAutoNum type="romanUcPeriod"/>
              <a:defRPr/>
            </a:pPr>
            <a:r>
              <a:rPr lang="cs-CZ" dirty="0"/>
              <a:t>Stupeň – </a:t>
            </a:r>
            <a:r>
              <a:rPr lang="cs-CZ" dirty="0" smtClean="0"/>
              <a:t>dříve průkaz ZTP, dnes u 2. st.</a:t>
            </a:r>
            <a:endParaRPr lang="cs-CZ" dirty="0"/>
          </a:p>
          <a:p>
            <a:pPr marL="571500" indent="-571500">
              <a:buFont typeface="Arial" charset="0"/>
              <a:buAutoNum type="romanUcPeriod"/>
              <a:defRPr/>
            </a:pPr>
            <a:r>
              <a:rPr lang="cs-CZ" dirty="0"/>
              <a:t>Stupeň – </a:t>
            </a:r>
            <a:r>
              <a:rPr lang="cs-CZ" dirty="0" smtClean="0"/>
              <a:t>dříve průkaz ZTP/P, dnes u 3. a 4. st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88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/>
              <a:t>M</a:t>
            </a:r>
            <a:r>
              <a:rPr lang="cs-CZ" dirty="0" smtClean="0"/>
              <a:t>imořádné </a:t>
            </a:r>
            <a:r>
              <a:rPr lang="cs-CZ" dirty="0"/>
              <a:t>výhody I. s</a:t>
            </a:r>
            <a:r>
              <a:rPr lang="cs-CZ" dirty="0" smtClean="0"/>
              <a:t>tupně - dříve průkaz </a:t>
            </a:r>
            <a:r>
              <a:rPr lang="cs-CZ" dirty="0"/>
              <a:t>TP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Např</a:t>
            </a:r>
            <a:r>
              <a:rPr lang="cs-CZ" dirty="0"/>
              <a:t>. ochrnutí HK, amputace DK po bérec, epilepsie</a:t>
            </a:r>
          </a:p>
          <a:p>
            <a:r>
              <a:rPr lang="cs-CZ" dirty="0" smtClean="0"/>
              <a:t>Nárok </a:t>
            </a:r>
            <a:r>
              <a:rPr lang="cs-CZ" dirty="0"/>
              <a:t>na vyhrazené místo k sedění ve veřejných </a:t>
            </a:r>
            <a:r>
              <a:rPr lang="cs-CZ" dirty="0" err="1" smtClean="0"/>
              <a:t>dopr</a:t>
            </a:r>
            <a:r>
              <a:rPr lang="cs-CZ" dirty="0" smtClean="0"/>
              <a:t>. prostředcích,</a:t>
            </a:r>
            <a:endParaRPr lang="cs-CZ" dirty="0"/>
          </a:p>
          <a:p>
            <a:r>
              <a:rPr lang="cs-CZ" dirty="0" smtClean="0"/>
              <a:t>Nárok </a:t>
            </a:r>
            <a:r>
              <a:rPr lang="cs-CZ" dirty="0"/>
              <a:t>na přednost při osobním projednávání </a:t>
            </a:r>
            <a:r>
              <a:rPr lang="cs-CZ" dirty="0" smtClean="0"/>
              <a:t> záležitostí</a:t>
            </a:r>
            <a:r>
              <a:rPr lang="cs-CZ" dirty="0"/>
              <a:t> </a:t>
            </a:r>
            <a:r>
              <a:rPr lang="cs-CZ" dirty="0" smtClean="0"/>
              <a:t>(ne nákup, návštěva lékaře)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6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/>
              <a:t>M</a:t>
            </a:r>
            <a:r>
              <a:rPr lang="cs-CZ" dirty="0" smtClean="0"/>
              <a:t>imořádné </a:t>
            </a:r>
            <a:r>
              <a:rPr lang="cs-CZ" dirty="0"/>
              <a:t>výhody II. s</a:t>
            </a:r>
            <a:r>
              <a:rPr lang="cs-CZ" dirty="0" smtClean="0"/>
              <a:t>tupně - průkaz </a:t>
            </a:r>
            <a:r>
              <a:rPr lang="cs-CZ" dirty="0"/>
              <a:t>ZTP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Např. hluchota, vysoká amputace DK,</a:t>
            </a:r>
          </a:p>
          <a:p>
            <a:r>
              <a:rPr lang="cs-CZ" dirty="0"/>
              <a:t>Všechny výhody ZP + navíc:</a:t>
            </a:r>
          </a:p>
          <a:p>
            <a:r>
              <a:rPr lang="cs-CZ" dirty="0" smtClean="0"/>
              <a:t>Nárok </a:t>
            </a:r>
            <a:r>
              <a:rPr lang="cs-CZ" dirty="0"/>
              <a:t>na bezplatnou dopravu </a:t>
            </a:r>
            <a:r>
              <a:rPr lang="cs-CZ" dirty="0" smtClean="0"/>
              <a:t>MHD</a:t>
            </a:r>
            <a:endParaRPr lang="cs-CZ" dirty="0"/>
          </a:p>
          <a:p>
            <a:r>
              <a:rPr lang="cs-CZ" dirty="0" smtClean="0"/>
              <a:t>Sleva </a:t>
            </a:r>
            <a:r>
              <a:rPr lang="cs-CZ" dirty="0"/>
              <a:t>75 % jízdného ve </a:t>
            </a:r>
            <a:r>
              <a:rPr lang="cs-CZ" dirty="0" smtClean="0"/>
              <a:t>2. </a:t>
            </a:r>
            <a:r>
              <a:rPr lang="cs-CZ" dirty="0"/>
              <a:t>třídě </a:t>
            </a:r>
            <a:r>
              <a:rPr lang="cs-CZ" dirty="0" smtClean="0"/>
              <a:t>vlaku </a:t>
            </a:r>
            <a:r>
              <a:rPr lang="cs-CZ" dirty="0"/>
              <a:t>ve vnitrostátní přepravě a 75 % sleva v pravidelných vnitrostátních spojích autobusové dopravy.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1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/>
              <a:t>Mimořádné výhody </a:t>
            </a:r>
            <a:r>
              <a:rPr lang="cs-CZ" dirty="0" smtClean="0"/>
              <a:t>III. stupně </a:t>
            </a:r>
            <a:r>
              <a:rPr lang="cs-CZ" dirty="0"/>
              <a:t>- průkaz </a:t>
            </a:r>
            <a:r>
              <a:rPr lang="cs-CZ" dirty="0" smtClean="0"/>
              <a:t>ZTP/P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Např. slepota, ztráta HK, hluchoslepota</a:t>
            </a:r>
          </a:p>
          <a:p>
            <a:r>
              <a:rPr lang="cs-CZ" dirty="0"/>
              <a:t>V</a:t>
            </a:r>
            <a:r>
              <a:rPr lang="cs-CZ" dirty="0" smtClean="0"/>
              <a:t>šechny </a:t>
            </a:r>
            <a:r>
              <a:rPr lang="cs-CZ" dirty="0"/>
              <a:t>výhody jako ZTP a navíc: </a:t>
            </a:r>
          </a:p>
          <a:p>
            <a:r>
              <a:rPr lang="cs-CZ" dirty="0" smtClean="0"/>
              <a:t>Nárok </a:t>
            </a:r>
            <a:r>
              <a:rPr lang="cs-CZ" dirty="0"/>
              <a:t>na bezplatnou dopravu průvodce MHD</a:t>
            </a:r>
          </a:p>
          <a:p>
            <a:r>
              <a:rPr lang="cs-CZ" dirty="0" smtClean="0"/>
              <a:t>U</a:t>
            </a:r>
            <a:r>
              <a:rPr lang="cs-CZ" dirty="0"/>
              <a:t> úplně nebo prakticky nevidomých nárok na bezplatnou přepravu vodícího psa, pokud je nedoprovází průvodce.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9815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3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Další výhody pro 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452596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OZP  ( většinou od II. st. závislosti )mají nárok na některé další výhody:</a:t>
            </a:r>
          </a:p>
          <a:p>
            <a:pPr lvl="1"/>
            <a:r>
              <a:rPr lang="cs-CZ" dirty="0"/>
              <a:t>O</a:t>
            </a:r>
            <a:r>
              <a:rPr lang="cs-CZ" dirty="0" smtClean="0"/>
              <a:t>svobození od některých správních poplatků (ověření podpisů, zápis automobilu od registru apod.)</a:t>
            </a:r>
          </a:p>
          <a:p>
            <a:pPr lvl="1"/>
            <a:r>
              <a:rPr lang="cs-CZ" dirty="0" smtClean="0"/>
              <a:t>Většina operátorů nabízí slevu na tel. tarif</a:t>
            </a:r>
          </a:p>
          <a:p>
            <a:pPr lvl="1"/>
            <a:r>
              <a:rPr lang="cs-CZ" dirty="0" smtClean="0"/>
              <a:t>Nárok na zřízení parkovacího místa (</a:t>
            </a:r>
            <a:r>
              <a:rPr lang="cs-CZ" dirty="0" err="1" smtClean="0"/>
              <a:t>rezervé</a:t>
            </a:r>
            <a:r>
              <a:rPr lang="cs-CZ" dirty="0" smtClean="0"/>
              <a:t> pro konkrétní SPZ)</a:t>
            </a:r>
          </a:p>
          <a:p>
            <a:pPr lvl="1"/>
            <a:r>
              <a:rPr lang="cs-CZ" dirty="0" smtClean="0"/>
              <a:t>Nárok na označení vozidla a parkování na místě se symbolem vozíčkáře (žádost </a:t>
            </a:r>
            <a:r>
              <a:rPr lang="cs-CZ" dirty="0" err="1" smtClean="0"/>
              <a:t>MěÚ</a:t>
            </a:r>
            <a:r>
              <a:rPr lang="cs-CZ" dirty="0" smtClean="0"/>
              <a:t> s rozšiř. Působností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Sleva u odběratelů plynu a el. </a:t>
            </a:r>
            <a:r>
              <a:rPr lang="cs-CZ" smtClean="0"/>
              <a:t>energie</a:t>
            </a:r>
            <a:r>
              <a:rPr lang="cs-CZ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9815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>
                <a:hlinkClick r:id="rId2"/>
              </a:rPr>
              <a:t>www.mpsv.cz</a:t>
            </a:r>
            <a:endParaRPr lang="cs-CZ" dirty="0" smtClean="0"/>
          </a:p>
          <a:p>
            <a:pPr lvl="0"/>
            <a:r>
              <a:rPr lang="cs-CZ" u="sng" dirty="0">
                <a:hlinkClick r:id="rId3"/>
              </a:rPr>
              <a:t>www.dobromysl.cz</a:t>
            </a:r>
            <a:endParaRPr lang="cs-CZ" dirty="0"/>
          </a:p>
          <a:p>
            <a:pPr lvl="0"/>
            <a:r>
              <a:rPr lang="cs-CZ" u="sng" dirty="0"/>
              <a:t>http://www.dmapraha.cz/static/jak-ziskat-pomucku</a:t>
            </a:r>
            <a:endParaRPr lang="cs-CZ" dirty="0"/>
          </a:p>
          <a:p>
            <a:pPr lvl="0"/>
            <a:r>
              <a:rPr lang="cs-CZ" u="sng" dirty="0">
                <a:hlinkClick r:id="rId4"/>
              </a:rPr>
              <a:t>http://fibromyalgik.webnode.cz/novinky/zivot-s-fibromyalgii/zamestnavani-ozp/</a:t>
            </a:r>
            <a:endParaRPr lang="cs-CZ" dirty="0"/>
          </a:p>
          <a:p>
            <a:pPr lvl="0"/>
            <a:r>
              <a:rPr lang="cs-CZ" u="sng" dirty="0">
                <a:hlinkClick r:id="rId5"/>
              </a:rPr>
              <a:t>www.helpnet.cz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0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820</Words>
  <Application>Microsoft Office PowerPoint</Application>
  <PresentationFormat>Předvádění na obrazovce (4:3)</PresentationFormat>
  <Paragraphs>104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Motiv systému Office</vt:lpstr>
      <vt:lpstr>Sociální dávky pro OZP</vt:lpstr>
      <vt:lpstr>Sociální dávky</vt:lpstr>
      <vt:lpstr>Nárok na invalidní důchod (ID)má pojištěnec, který se stal: </vt:lpstr>
      <vt:lpstr>Invalidita</vt:lpstr>
      <vt:lpstr>Postup při žádosti o ID:</vt:lpstr>
      <vt:lpstr>Prezentace aplikace PowerPoint</vt:lpstr>
      <vt:lpstr>Příspěvek na péči (PnP)</vt:lpstr>
      <vt:lpstr>Postup při žádosti o příspěvek na péči</vt:lpstr>
      <vt:lpstr>Prezentace aplikace PowerPoint</vt:lpstr>
      <vt:lpstr>Prezentace aplikace PowerPoint</vt:lpstr>
      <vt:lpstr>Při přidělení příspěvku na péči</vt:lpstr>
      <vt:lpstr>Příspěvky pro zdravotně postižené</vt:lpstr>
      <vt:lpstr>Příspěvek na mobilitu</vt:lpstr>
      <vt:lpstr>Příspěvek na zvláštní pomůcky</vt:lpstr>
      <vt:lpstr>Prezentace aplikace PowerPoint</vt:lpstr>
      <vt:lpstr>Průkaz OZP – karta sociálních systémů (tzv. sociální karta, sKarta)</vt:lpstr>
      <vt:lpstr>Mimořádné výhody pro těžce zdravotně postižené občany </vt:lpstr>
      <vt:lpstr>Mimořádné výhody I. stupně - dříve průkaz TP </vt:lpstr>
      <vt:lpstr>Mimořádné výhody II. stupně - průkaz ZTP </vt:lpstr>
      <vt:lpstr>Mimořádné výhody III. stupně - průkaz ZTP/P </vt:lpstr>
      <vt:lpstr>Další výhody pro OZP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dávky pro OZP</dc:title>
  <dc:creator>Truncova</dc:creator>
  <cp:lastModifiedBy>Truncova</cp:lastModifiedBy>
  <cp:revision>21</cp:revision>
  <dcterms:created xsi:type="dcterms:W3CDTF">2011-10-11T00:24:25Z</dcterms:created>
  <dcterms:modified xsi:type="dcterms:W3CDTF">2012-06-09T19:31:32Z</dcterms:modified>
</cp:coreProperties>
</file>