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0" r:id="rId3"/>
    <p:sldId id="257" r:id="rId4"/>
    <p:sldId id="262" r:id="rId5"/>
    <p:sldId id="259" r:id="rId6"/>
    <p:sldId id="261" r:id="rId7"/>
    <p:sldId id="263" r:id="rId8"/>
    <p:sldId id="265" r:id="rId9"/>
    <p:sldId id="267" r:id="rId10"/>
    <p:sldId id="266" r:id="rId11"/>
    <p:sldId id="274" r:id="rId12"/>
    <p:sldId id="275" r:id="rId13"/>
    <p:sldId id="268" r:id="rId14"/>
    <p:sldId id="269" r:id="rId15"/>
    <p:sldId id="270" r:id="rId16"/>
    <p:sldId id="272" r:id="rId17"/>
    <p:sldId id="273" r:id="rId18"/>
    <p:sldId id="264" r:id="rId1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94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56" autoAdjust="0"/>
    <p:restoredTop sz="94607" autoAdjust="0"/>
  </p:normalViewPr>
  <p:slideViewPr>
    <p:cSldViewPr>
      <p:cViewPr>
        <p:scale>
          <a:sx n="78" d="100"/>
          <a:sy n="78" d="100"/>
        </p:scale>
        <p:origin x="-1188" y="-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398B63-D844-460D-97F8-BD45C2BF6162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83EBA-3D1B-4F1C-9768-8971D15FD42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2069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983EBA-3D1B-4F1C-9768-8971D15FD42D}" type="slidenum">
              <a:rPr lang="cs-CZ" smtClean="0"/>
              <a:pPr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4922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D11D-5035-4507-843E-918018568DD0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D3D4-97F0-46F9-830C-379420AA8BD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D11D-5035-4507-843E-918018568DD0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D3D4-97F0-46F9-830C-379420AA8BD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D11D-5035-4507-843E-918018568DD0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D3D4-97F0-46F9-830C-379420AA8BD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D11D-5035-4507-843E-918018568DD0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D3D4-97F0-46F9-830C-379420AA8BD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D11D-5035-4507-843E-918018568DD0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D3D4-97F0-46F9-830C-379420AA8BD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D11D-5035-4507-843E-918018568DD0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D3D4-97F0-46F9-830C-379420AA8BD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D11D-5035-4507-843E-918018568DD0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D3D4-97F0-46F9-830C-379420AA8BD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D11D-5035-4507-843E-918018568DD0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D3D4-97F0-46F9-830C-379420AA8BD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D11D-5035-4507-843E-918018568DD0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D3D4-97F0-46F9-830C-379420AA8BD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D11D-5035-4507-843E-918018568DD0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D3D4-97F0-46F9-830C-379420AA8BD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D11D-5035-4507-843E-918018568DD0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D3D4-97F0-46F9-830C-379420AA8BD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0D11D-5035-4507-843E-918018568DD0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DD3D4-97F0-46F9-830C-379420AA8BDE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vk.cz/co-nepatri-do-kanalizace.html" TargetMode="External"/><Relationship Id="rId3" Type="http://schemas.openxmlformats.org/officeDocument/2006/relationships/hyperlink" Target="http://www.tespra-hodonin.cz/sluzby/biologicky-rozlozitelny-odpad.html" TargetMode="External"/><Relationship Id="rId7" Type="http://schemas.openxmlformats.org/officeDocument/2006/relationships/hyperlink" Target="http://www.asa-group.com/cs/Ceska-republika/Sluzby/Svoz-gastroodpadu/Co-je-to-gastroodpad.as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s.wikipedia.org/wiki/Bioodpad" TargetMode="External"/><Relationship Id="rId11" Type="http://schemas.openxmlformats.org/officeDocument/2006/relationships/image" Target="../media/image2.jpeg"/><Relationship Id="rId5" Type="http://schemas.openxmlformats.org/officeDocument/2006/relationships/hyperlink" Target="http://www.envira.cz/" TargetMode="External"/><Relationship Id="rId10" Type="http://schemas.openxmlformats.org/officeDocument/2006/relationships/hyperlink" Target="http://www.google.cz/imgres?imgurl=http://www.nazeleno.cz/Files/FckGallery/Bioodpady.zip/hn%C4%9Bd%C3%A1%20popelnice.jpg&amp;imgrefurl=http://www.nazeleno.cz/bydleni/odpady-1/bioodpad-hnedych-popelnic-bude-vic-zvykejte-si.aspx&amp;usg=__7eSAFQlfLk2UVbY0lPMC_To2gbc=&amp;h=397&amp;w=600&amp;sz=138&amp;hl=cs&amp;start=52&amp;zoom=1&amp;tbnid=syGeu9iIBVHxQM:&amp;tbnh=131&amp;tbnw=198&amp;ei=skVZTaXOFMHysgaLx5HCAw&amp;prev=/images?q=BIO+POPELNICE&amp;hl=cs&amp;sa=X&amp;gbv=2&amp;biw=1134&amp;bih=667&amp;tbs=isch:10,1760&amp;itbs=1&amp;iact=hc&amp;vpx=353&amp;vpy=183&amp;dur=3523&amp;hovh=183&amp;hovw=276&amp;tx=201&amp;ty=104&amp;oei=4kRZTa31DomFswbqmMitDQ&amp;page=4&amp;ndsp=14&amp;ved=1t:429,r:5,s:52&amp;biw=1134&amp;bih=667" TargetMode="External"/><Relationship Id="rId4" Type="http://schemas.openxmlformats.org/officeDocument/2006/relationships/hyperlink" Target="http://www.psas.cz/index.cfm/sluzby-obcanum/nase-nabidka/bioodpad-ze-zahrad-a-domacnosti/" TargetMode="External"/><Relationship Id="rId9" Type="http://schemas.openxmlformats.org/officeDocument/2006/relationships/hyperlink" Target="http://www.ktech.cz/bio-odpa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371600" y="260648"/>
            <a:ext cx="7772400" cy="1470025"/>
          </a:xfrm>
          <a:solidFill>
            <a:schemeClr val="bg1">
              <a:lumMod val="85000"/>
              <a:alpha val="29000"/>
            </a:schemeClr>
          </a:solidFill>
          <a:effectLst/>
          <a:scene3d>
            <a:camera prst="perspectiveFront"/>
            <a:lightRig rig="threePt" dir="t"/>
          </a:scene3d>
        </p:spPr>
        <p:txBody>
          <a:bodyPr>
            <a:normAutofit/>
          </a:bodyPr>
          <a:lstStyle/>
          <a:p>
            <a:pPr algn="r"/>
            <a:r>
              <a:rPr lang="cs-CZ" sz="8000" dirty="0" smtClean="0">
                <a:solidFill>
                  <a:srgbClr val="E894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Bioodpad</a:t>
            </a:r>
            <a:endParaRPr lang="cs-CZ" sz="8000" dirty="0">
              <a:solidFill>
                <a:srgbClr val="E8941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008800" y="4912460"/>
            <a:ext cx="2123728" cy="360040"/>
          </a:xfrm>
          <a:solidFill>
            <a:srgbClr val="E89418">
              <a:alpha val="46000"/>
            </a:srgbClr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extrusionH="76200" prstMaterial="flat">
            <a:extrusionClr>
              <a:schemeClr val="tx1"/>
            </a:extrusionClr>
          </a:sp3d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cs-CZ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Dětáková</a:t>
            </a:r>
            <a:r>
              <a:rPr lang="cs-C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Eliška</a:t>
            </a:r>
          </a:p>
        </p:txBody>
      </p:sp>
      <p:sp>
        <p:nvSpPr>
          <p:cNvPr id="4" name="Podnadpis 2"/>
          <p:cNvSpPr txBox="1">
            <a:spLocks/>
          </p:cNvSpPr>
          <p:nvPr/>
        </p:nvSpPr>
        <p:spPr>
          <a:xfrm>
            <a:off x="7003800" y="4264388"/>
            <a:ext cx="2123728" cy="360040"/>
          </a:xfrm>
          <a:prstGeom prst="rect">
            <a:avLst/>
          </a:prstGeom>
          <a:solidFill>
            <a:srgbClr val="E89418">
              <a:alpha val="46000"/>
            </a:srgbClr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extrusionH="76200" prstMaterial="flat">
            <a:extrusionClr>
              <a:schemeClr val="tx1"/>
            </a:extrusionClr>
          </a:sp3d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Kholová Kristýna</a:t>
            </a:r>
            <a:endParaRPr lang="cs-CZ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dnadpis 2"/>
          <p:cNvSpPr txBox="1">
            <a:spLocks/>
          </p:cNvSpPr>
          <p:nvPr/>
        </p:nvSpPr>
        <p:spPr>
          <a:xfrm>
            <a:off x="7003800" y="3593444"/>
            <a:ext cx="2123728" cy="382912"/>
          </a:xfrm>
          <a:prstGeom prst="rect">
            <a:avLst/>
          </a:prstGeom>
          <a:solidFill>
            <a:srgbClr val="E89418">
              <a:alpha val="46000"/>
            </a:srgbClr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extrusionH="76200" prstMaterial="flat">
            <a:extrusionClr>
              <a:schemeClr val="tx1"/>
            </a:extrusionClr>
          </a:sp3d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Nováková Andrea</a:t>
            </a:r>
            <a:endParaRPr lang="cs-CZ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odnadpis 2"/>
          <p:cNvSpPr txBox="1">
            <a:spLocks/>
          </p:cNvSpPr>
          <p:nvPr/>
        </p:nvSpPr>
        <p:spPr>
          <a:xfrm>
            <a:off x="7003800" y="2896236"/>
            <a:ext cx="2123728" cy="360040"/>
          </a:xfrm>
          <a:prstGeom prst="rect">
            <a:avLst/>
          </a:prstGeom>
          <a:solidFill>
            <a:srgbClr val="E89418">
              <a:alpha val="46000"/>
            </a:srgbClr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extrusionH="76200" prstMaterial="flat">
            <a:extrusionClr>
              <a:schemeClr val="tx1"/>
            </a:extrusionClr>
          </a:sp3d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Pavlíčková Soňa</a:t>
            </a:r>
            <a:endParaRPr lang="cs-CZ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Podnadpis 2"/>
          <p:cNvSpPr txBox="1">
            <a:spLocks/>
          </p:cNvSpPr>
          <p:nvPr/>
        </p:nvSpPr>
        <p:spPr>
          <a:xfrm>
            <a:off x="7003800" y="2231272"/>
            <a:ext cx="2123728" cy="352556"/>
          </a:xfrm>
          <a:prstGeom prst="rect">
            <a:avLst/>
          </a:prstGeom>
          <a:solidFill>
            <a:srgbClr val="E89418">
              <a:alpha val="46000"/>
            </a:srgbClr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extrusionH="76200" prstMaterial="flat">
            <a:extrusionClr>
              <a:schemeClr val="tx1"/>
            </a:extrusionClr>
          </a:sp3d>
        </p:spPr>
        <p:txBody>
          <a:bodyPr vert="horz" lIns="91440" tIns="45720" rIns="91440" bIns="45720" rtlCol="0">
            <a:normAutofit/>
          </a:bodyPr>
          <a:lstStyle>
            <a:defPPr>
              <a:defRPr lang="cs-CZ"/>
            </a:defPPr>
            <a:lvl1pPr indent="0" algn="r">
              <a:spcBef>
                <a:spcPct val="20000"/>
              </a:spcBef>
              <a:buFont typeface="Arial" pitchFamily="34" charset="0"/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indent="0" algn="ctr">
              <a:spcBef>
                <a:spcPct val="20000"/>
              </a:spcBef>
              <a:buFont typeface="Arial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Pavlíčková Markéta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4934"/>
            <a:ext cx="3357554" cy="7330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  <p:bldP spid="4" grpId="0" animBg="1"/>
      <p:bldP spid="5" grpId="0" animBg="1"/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248712" y="1340769"/>
            <a:ext cx="8229600" cy="3816424"/>
          </a:xfr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cs-CZ" dirty="0"/>
              <a:t>Domácí kompostování</a:t>
            </a:r>
          </a:p>
          <a:p>
            <a:r>
              <a:rPr lang="cs-CZ" dirty="0" smtClean="0"/>
              <a:t>Komunální </a:t>
            </a:r>
            <a:r>
              <a:rPr lang="cs-CZ" dirty="0"/>
              <a:t>kompostování probíhá v rámci bytového domu, ulice, čtvrti.</a:t>
            </a:r>
          </a:p>
          <a:p>
            <a:r>
              <a:rPr lang="cs-CZ" dirty="0"/>
              <a:t>Sběr na sběrných dvorech, sběr pomocí velkoobjemových kontejnerů je vhodný pro příležitostné odložení </a:t>
            </a:r>
            <a:r>
              <a:rPr lang="cs-CZ" dirty="0" err="1"/>
              <a:t>bioodpadů</a:t>
            </a:r>
            <a:r>
              <a:rPr lang="cs-CZ" dirty="0"/>
              <a:t> typu větvě, padané ovoce.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text 4"/>
          <p:cNvSpPr txBox="1">
            <a:spLocks/>
          </p:cNvSpPr>
          <p:nvPr/>
        </p:nvSpPr>
        <p:spPr>
          <a:xfrm>
            <a:off x="0" y="206592"/>
            <a:ext cx="8460432" cy="639762"/>
          </a:xfrm>
          <a:prstGeom prst="rect">
            <a:avLst/>
          </a:prstGeo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cs-CZ" b="1" dirty="0"/>
              <a:t>Možnosti nakládání s bioodpadem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249712"/>
            <a:ext cx="2786050" cy="608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  <p:bldP spid="4" grpId="0" uiExpan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6584" y="1124744"/>
            <a:ext cx="8229600" cy="4728018"/>
          </a:xfrm>
          <a:solidFill>
            <a:schemeClr val="bg1">
              <a:lumMod val="85000"/>
              <a:alpha val="48000"/>
            </a:schemeClr>
          </a:solidFill>
        </p:spPr>
        <p:txBody>
          <a:bodyPr>
            <a:normAutofit lnSpcReduction="10000"/>
          </a:bodyPr>
          <a:lstStyle/>
          <a:p>
            <a:r>
              <a:rPr lang="cs-CZ" b="1" dirty="0" smtClean="0"/>
              <a:t>Biologicky rozložitelný odpad (</a:t>
            </a:r>
            <a:r>
              <a:rPr lang="cs-CZ" b="1" dirty="0" err="1" smtClean="0"/>
              <a:t>bioodpad</a:t>
            </a:r>
            <a:r>
              <a:rPr lang="cs-CZ" b="1" dirty="0" smtClean="0"/>
              <a:t>)</a:t>
            </a:r>
          </a:p>
          <a:p>
            <a:r>
              <a:rPr lang="cs-CZ" dirty="0" smtClean="0"/>
              <a:t> je jakýkoli odpad, který je schopen anaerobního nebo aerobního rozkladu (např. potraviny, odpad ze zeleně, papír)</a:t>
            </a:r>
          </a:p>
          <a:p>
            <a:r>
              <a:rPr lang="cs-CZ" dirty="0" smtClean="0"/>
              <a:t>Bioodpad je tvořen biologicky rozložitelnou hmotou, která vzniká např. údržbou veřejné zeleně, čištěním odpadních vod, sekáním trávy, sběrem listí a spadaného ovoce, a také při přípravě pokrmů (zbytky jídel, ovoce a zeleniny).</a:t>
            </a:r>
          </a:p>
          <a:p>
            <a:endParaRPr lang="cs-CZ" dirty="0" smtClean="0">
              <a:solidFill>
                <a:schemeClr val="bg1"/>
              </a:solidFill>
            </a:endParaRPr>
          </a:p>
          <a:p>
            <a:endParaRPr lang="cs-CZ" dirty="0"/>
          </a:p>
        </p:txBody>
      </p:sp>
      <p:sp>
        <p:nvSpPr>
          <p:cNvPr id="4" name="Zástupný symbol pro text 4"/>
          <p:cNvSpPr txBox="1">
            <a:spLocks/>
          </p:cNvSpPr>
          <p:nvPr/>
        </p:nvSpPr>
        <p:spPr>
          <a:xfrm>
            <a:off x="0" y="206592"/>
            <a:ext cx="8460432" cy="639762"/>
          </a:xfrm>
          <a:prstGeom prst="rect">
            <a:avLst/>
          </a:prstGeo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cs-CZ" sz="4400" b="1" dirty="0" smtClean="0"/>
              <a:t>Co je to?</a:t>
            </a:r>
            <a:endParaRPr lang="cs-CZ" sz="4400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40530"/>
            <a:ext cx="3286116" cy="7174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30832" y="1196752"/>
            <a:ext cx="8229600" cy="4525963"/>
          </a:xfr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cs-CZ" dirty="0" err="1" smtClean="0"/>
              <a:t>Bioodpad</a:t>
            </a:r>
            <a:r>
              <a:rPr lang="cs-CZ" dirty="0" smtClean="0"/>
              <a:t> by jsme měli třídit kvůli nepříjemnému zápachu, který cítíme z našich odpadkových košů.</a:t>
            </a:r>
          </a:p>
          <a:p>
            <a:r>
              <a:rPr lang="cs-CZ" dirty="0" err="1" smtClean="0"/>
              <a:t>Bioodpad</a:t>
            </a:r>
            <a:r>
              <a:rPr lang="cs-CZ" dirty="0" smtClean="0"/>
              <a:t> má vysokou vlhkost.</a:t>
            </a:r>
          </a:p>
          <a:p>
            <a:r>
              <a:rPr lang="cs-CZ" dirty="0" smtClean="0"/>
              <a:t>Když vyhodíme </a:t>
            </a:r>
            <a:r>
              <a:rPr lang="cs-CZ" dirty="0" err="1" smtClean="0"/>
              <a:t>bioodpad</a:t>
            </a:r>
            <a:r>
              <a:rPr lang="cs-CZ" dirty="0" smtClean="0"/>
              <a:t> do našeho koše, začne se rozkládat a hnít.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text 4"/>
          <p:cNvSpPr txBox="1">
            <a:spLocks/>
          </p:cNvSpPr>
          <p:nvPr/>
        </p:nvSpPr>
        <p:spPr>
          <a:xfrm>
            <a:off x="0" y="206592"/>
            <a:ext cx="8460432" cy="639762"/>
          </a:xfrm>
          <a:prstGeom prst="rect">
            <a:avLst/>
          </a:prstGeo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cs-CZ" sz="4000" b="1" dirty="0" smtClean="0"/>
              <a:t>Zajímavosti</a:t>
            </a:r>
            <a:endParaRPr lang="cs-CZ" sz="4000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265310"/>
            <a:ext cx="2714612" cy="5926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0" y="206592"/>
            <a:ext cx="4040188" cy="639762"/>
          </a:xfr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cs-CZ" sz="3200" dirty="0" smtClean="0"/>
              <a:t>Zahrada</a:t>
            </a:r>
            <a:endParaRPr lang="cs-CZ" sz="3200" dirty="0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4"/>
          </p:nvPr>
        </p:nvSpPr>
        <p:spPr>
          <a:xfrm>
            <a:off x="4642421" y="1268760"/>
            <a:ext cx="4041775" cy="1925976"/>
          </a:xfr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r>
              <a:rPr lang="cs-CZ" sz="3200" dirty="0"/>
              <a:t>zbytky ovoce a zeleniny</a:t>
            </a:r>
          </a:p>
          <a:p>
            <a:r>
              <a:rPr lang="cs-CZ" sz="3200" dirty="0"/>
              <a:t>čajové sáčky</a:t>
            </a:r>
          </a:p>
          <a:p>
            <a:r>
              <a:rPr lang="cs-CZ" sz="3200" dirty="0"/>
              <a:t>kávová sedlina</a:t>
            </a:r>
          </a:p>
          <a:p>
            <a:r>
              <a:rPr lang="cs-CZ" sz="3200" dirty="0"/>
              <a:t>skořápky z vajec</a:t>
            </a:r>
          </a:p>
          <a:p>
            <a:endParaRPr lang="cs-CZ" sz="3200" dirty="0"/>
          </a:p>
        </p:txBody>
      </p:sp>
      <p:sp>
        <p:nvSpPr>
          <p:cNvPr id="10" name="Zástupný symbol pro obsah 9"/>
          <p:cNvSpPr>
            <a:spLocks noGrp="1"/>
          </p:cNvSpPr>
          <p:nvPr>
            <p:ph sz="half" idx="2"/>
          </p:nvPr>
        </p:nvSpPr>
        <p:spPr>
          <a:xfrm>
            <a:off x="395536" y="1268760"/>
            <a:ext cx="3672408" cy="3654168"/>
          </a:xfr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r>
              <a:rPr lang="cs-CZ" sz="3200" dirty="0"/>
              <a:t>listí</a:t>
            </a:r>
          </a:p>
          <a:p>
            <a:r>
              <a:rPr lang="cs-CZ" sz="3200" dirty="0"/>
              <a:t>tráva</a:t>
            </a:r>
          </a:p>
          <a:p>
            <a:r>
              <a:rPr lang="cs-CZ" sz="3200" dirty="0"/>
              <a:t>Seno</a:t>
            </a:r>
          </a:p>
          <a:p>
            <a:r>
              <a:rPr lang="cs-CZ" sz="3200" dirty="0"/>
              <a:t>plevel</a:t>
            </a:r>
          </a:p>
          <a:p>
            <a:r>
              <a:rPr lang="cs-CZ" sz="3200" dirty="0"/>
              <a:t>zbytky rostlin</a:t>
            </a:r>
          </a:p>
          <a:p>
            <a:r>
              <a:rPr lang="cs-CZ" sz="3200" dirty="0"/>
              <a:t>kořeny a listy zeleniny</a:t>
            </a:r>
          </a:p>
          <a:p>
            <a:r>
              <a:rPr lang="cs-CZ" sz="3200" dirty="0"/>
              <a:t>větve keřů i stromů</a:t>
            </a:r>
          </a:p>
          <a:p>
            <a:r>
              <a:rPr lang="cs-CZ" sz="3200" dirty="0"/>
              <a:t>spadané ovoce</a:t>
            </a:r>
          </a:p>
        </p:txBody>
      </p:sp>
      <p:sp>
        <p:nvSpPr>
          <p:cNvPr id="7" name="Zástupný symbol pro text 4"/>
          <p:cNvSpPr txBox="1">
            <a:spLocks/>
          </p:cNvSpPr>
          <p:nvPr/>
        </p:nvSpPr>
        <p:spPr>
          <a:xfrm>
            <a:off x="4644008" y="206592"/>
            <a:ext cx="4499992" cy="639762"/>
          </a:xfrm>
          <a:prstGeom prst="rect">
            <a:avLst/>
          </a:prstGeo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3200" dirty="0" smtClean="0"/>
              <a:t>Domácnost</a:t>
            </a:r>
            <a:endParaRPr lang="cs-CZ" sz="32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71726"/>
            <a:ext cx="3143240" cy="6862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 animBg="1"/>
      <p:bldP spid="10" grpId="0" uiExpand="1" build="p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00043"/>
            <a:ext cx="8229600" cy="3649038"/>
          </a:xfr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cs-CZ" dirty="0"/>
              <a:t>Sběr prostřednictvím BIO nádob (popelnic). Obyvatelé mají k dispozici vlastní nádobu. Systém je pro uživatele velice komfortní a speciální konstrukce BIO nádoby zajišťuje hygieničnost sběru a zabraňuje nepříjemnému zápachu. Systém je vhodný zejména ve vilové a satelitní zástavbě. 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12102"/>
            <a:ext cx="2500298" cy="5458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663552"/>
          </a:xfr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cs-CZ" dirty="0"/>
              <a:t>Bioodpad, který je rostlinného původu a je snadno </a:t>
            </a:r>
            <a:r>
              <a:rPr lang="cs-CZ" dirty="0" err="1"/>
              <a:t>vysušitelný</a:t>
            </a:r>
            <a:r>
              <a:rPr lang="cs-CZ" dirty="0"/>
              <a:t>, je výhodné zpracovat </a:t>
            </a:r>
            <a:r>
              <a:rPr lang="cs-CZ" dirty="0" smtClean="0"/>
              <a:t>     na </a:t>
            </a:r>
            <a:r>
              <a:rPr lang="cs-CZ" dirty="0"/>
              <a:t>palivo. Tím se získá obnovitelný zdroj energie jako náhrada za fosilní paliva. Spaluje se ve speciálních kotlích na biomasu, kde je zajištěna vysoká účinnost spalování.</a:t>
            </a:r>
          </a:p>
          <a:p>
            <a:r>
              <a:rPr lang="cs-CZ" dirty="0"/>
              <a:t>cca 42%. Evropská unie proto přijímá celou řadu opatření, která vedou k přesměrování </a:t>
            </a:r>
            <a:r>
              <a:rPr lang="cs-CZ" dirty="0" err="1"/>
              <a:t>bioodpadu</a:t>
            </a:r>
            <a:r>
              <a:rPr lang="cs-CZ" dirty="0"/>
              <a:t> ze skládek do bioplynových stanic a </a:t>
            </a:r>
            <a:r>
              <a:rPr lang="cs-CZ" dirty="0" err="1"/>
              <a:t>kompostáren</a:t>
            </a:r>
            <a:r>
              <a:rPr lang="cs-CZ" dirty="0"/>
              <a:t> a k následnému </a:t>
            </a:r>
            <a:r>
              <a:rPr lang="cs-CZ" dirty="0" smtClean="0"/>
              <a:t>uložení          </a:t>
            </a:r>
            <a:r>
              <a:rPr lang="cs-CZ" dirty="0"/>
              <a:t>do půdy.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202920"/>
            <a:ext cx="3000364" cy="6550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295400"/>
          </a:xfr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cs-CZ" dirty="0" smtClean="0"/>
              <a:t>Bioodpad </a:t>
            </a:r>
            <a:r>
              <a:rPr lang="cs-CZ" dirty="0"/>
              <a:t>může třídit </a:t>
            </a:r>
            <a:r>
              <a:rPr lang="cs-CZ" dirty="0" smtClean="0"/>
              <a:t>každý, </a:t>
            </a:r>
            <a:r>
              <a:rPr lang="cs-CZ" dirty="0"/>
              <a:t>nezáleží na </a:t>
            </a:r>
            <a:r>
              <a:rPr lang="cs-CZ" dirty="0" smtClean="0"/>
              <a:t>tom </a:t>
            </a:r>
            <a:r>
              <a:rPr lang="cs-CZ" dirty="0"/>
              <a:t>jestli bydlí v bytě či rodinném domě se zahradou.</a:t>
            </a:r>
          </a:p>
          <a:p>
            <a:r>
              <a:rPr lang="cs-CZ" dirty="0" smtClean="0"/>
              <a:t> </a:t>
            </a:r>
            <a:r>
              <a:rPr lang="cs-CZ" dirty="0"/>
              <a:t>V současné době vlivem lidské činnosti stále dochází k úbytku organické hmoty v půdě a tím k půdní erozi, úbytku pitné vody a zvyšuje se riziko povodní. Domácnosti přestávají kompostovat a tím roste podíl biologicky rozložitelných odpadů.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280906"/>
            <a:ext cx="2643174" cy="5770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3608" y="1412776"/>
            <a:ext cx="8229600" cy="4525963"/>
          </a:xfr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cs-CZ" dirty="0"/>
              <a:t>Kompostéry jsou ideálními pomocníky při kompostování. Jsou vyrobeny z recyklovaného plastu, nádoba kompostéru nemá </a:t>
            </a:r>
            <a:r>
              <a:rPr lang="cs-CZ" dirty="0" smtClean="0"/>
              <a:t>dno             </a:t>
            </a:r>
            <a:r>
              <a:rPr lang="cs-CZ" dirty="0"/>
              <a:t>(z důvodu volného styku s půdou a přístupu </a:t>
            </a:r>
            <a:r>
              <a:rPr lang="cs-CZ" dirty="0" smtClean="0"/>
              <a:t>mikroorganismů, </a:t>
            </a:r>
            <a:r>
              <a:rPr lang="cs-CZ" dirty="0"/>
              <a:t>červů a žížal). Kompostéry jsou opatřeny víkem s otočným ventilem </a:t>
            </a:r>
            <a:r>
              <a:rPr lang="cs-CZ" dirty="0" smtClean="0"/>
              <a:t>      pro </a:t>
            </a:r>
            <a:r>
              <a:rPr lang="cs-CZ" dirty="0"/>
              <a:t>regulaci prostupu vzduchu, bočními dvířky pro vyjímání kompostu a otvory sloužícími </a:t>
            </a:r>
            <a:r>
              <a:rPr lang="cs-CZ" dirty="0" smtClean="0"/>
              <a:t>       k </a:t>
            </a:r>
            <a:r>
              <a:rPr lang="cs-CZ" dirty="0"/>
              <a:t>provzdušňování.</a:t>
            </a:r>
          </a:p>
        </p:txBody>
      </p:sp>
      <p:sp>
        <p:nvSpPr>
          <p:cNvPr id="4" name="Zástupný symbol pro text 4"/>
          <p:cNvSpPr txBox="1">
            <a:spLocks/>
          </p:cNvSpPr>
          <p:nvPr/>
        </p:nvSpPr>
        <p:spPr>
          <a:xfrm>
            <a:off x="-28144" y="206592"/>
            <a:ext cx="8460432" cy="639762"/>
          </a:xfrm>
          <a:prstGeom prst="rect">
            <a:avLst/>
          </a:prstGeo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cs-CZ" b="1" dirty="0" smtClean="0"/>
              <a:t>Co jsou to kompostéry?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4116"/>
            <a:ext cx="2857487" cy="623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text 9"/>
          <p:cNvSpPr>
            <a:spLocks noGrp="1"/>
          </p:cNvSpPr>
          <p:nvPr>
            <p:ph type="body" idx="1"/>
          </p:nvPr>
        </p:nvSpPr>
        <p:spPr>
          <a:xfrm>
            <a:off x="0" y="332656"/>
            <a:ext cx="4427984" cy="639762"/>
          </a:xfr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 anchor="b">
            <a:normAutofit fontScale="85000" lnSpcReduction="10000"/>
          </a:bodyPr>
          <a:lstStyle/>
          <a:p>
            <a:pPr algn="r"/>
            <a:r>
              <a:rPr lang="cs-CZ" sz="3200" dirty="0" smtClean="0"/>
              <a:t>Co lze dávat do kompostéru</a:t>
            </a:r>
            <a:endParaRPr lang="cs-CZ" sz="3200" dirty="0"/>
          </a:p>
        </p:txBody>
      </p:sp>
      <p:sp>
        <p:nvSpPr>
          <p:cNvPr id="11" name="Zástupný symbol pro obsah 10"/>
          <p:cNvSpPr>
            <a:spLocks noGrp="1"/>
          </p:cNvSpPr>
          <p:nvPr>
            <p:ph sz="half" idx="2"/>
          </p:nvPr>
        </p:nvSpPr>
        <p:spPr>
          <a:xfrm>
            <a:off x="323528" y="1340768"/>
            <a:ext cx="4112196" cy="4680520"/>
          </a:xfr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cs-CZ" sz="2500" dirty="0" smtClean="0"/>
              <a:t>ovocný </a:t>
            </a:r>
            <a:r>
              <a:rPr lang="cs-CZ" sz="2500" dirty="0"/>
              <a:t>a </a:t>
            </a:r>
            <a:r>
              <a:rPr lang="cs-CZ" sz="2500" dirty="0" smtClean="0"/>
              <a:t>zeleninový odpad</a:t>
            </a:r>
            <a:endParaRPr lang="cs-CZ" sz="2500" dirty="0"/>
          </a:p>
          <a:p>
            <a:r>
              <a:rPr lang="cs-CZ" sz="2500" dirty="0"/>
              <a:t>kávové a čajové zbytky</a:t>
            </a:r>
          </a:p>
          <a:p>
            <a:r>
              <a:rPr lang="cs-CZ" sz="2500" dirty="0" smtClean="0"/>
              <a:t>novinový </a:t>
            </a:r>
            <a:r>
              <a:rPr lang="cs-CZ" sz="2500" dirty="0"/>
              <a:t>papír</a:t>
            </a:r>
          </a:p>
          <a:p>
            <a:r>
              <a:rPr lang="cs-CZ" sz="2500" dirty="0" smtClean="0"/>
              <a:t>mléčné </a:t>
            </a:r>
            <a:r>
              <a:rPr lang="cs-CZ" sz="2500" dirty="0"/>
              <a:t>produkty</a:t>
            </a:r>
          </a:p>
          <a:p>
            <a:r>
              <a:rPr lang="cs-CZ" sz="2500" dirty="0" smtClean="0"/>
              <a:t>posekaná </a:t>
            </a:r>
            <a:r>
              <a:rPr lang="cs-CZ" sz="2500" dirty="0"/>
              <a:t>tráva</a:t>
            </a:r>
          </a:p>
          <a:p>
            <a:r>
              <a:rPr lang="cs-CZ" sz="2500" dirty="0" err="1" smtClean="0"/>
              <a:t>listí,větvičky</a:t>
            </a:r>
            <a:r>
              <a:rPr lang="cs-CZ" sz="2500" dirty="0"/>
              <a:t>, piliny, kůra</a:t>
            </a:r>
          </a:p>
          <a:p>
            <a:r>
              <a:rPr lang="cs-CZ" sz="2500" dirty="0"/>
              <a:t>trus hospodářských zvířat</a:t>
            </a:r>
          </a:p>
          <a:p>
            <a:r>
              <a:rPr lang="cs-CZ" sz="2500" dirty="0" smtClean="0"/>
              <a:t>popel </a:t>
            </a:r>
            <a:r>
              <a:rPr lang="cs-CZ" sz="2500" dirty="0"/>
              <a:t>ze dřeva</a:t>
            </a:r>
          </a:p>
          <a:p>
            <a:r>
              <a:rPr lang="cs-CZ" sz="2500" dirty="0" smtClean="0"/>
              <a:t>skořápky </a:t>
            </a:r>
            <a:r>
              <a:rPr lang="cs-CZ" sz="2500" dirty="0"/>
              <a:t>z </a:t>
            </a:r>
            <a:r>
              <a:rPr lang="cs-CZ" sz="2500" dirty="0" smtClean="0"/>
              <a:t>ořechů</a:t>
            </a:r>
            <a:endParaRPr lang="cs-CZ" sz="2500" dirty="0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3"/>
          </p:nvPr>
        </p:nvSpPr>
        <p:spPr>
          <a:xfrm>
            <a:off x="4787426" y="332656"/>
            <a:ext cx="4392366" cy="639762"/>
          </a:xfr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z="2700" dirty="0" smtClean="0"/>
              <a:t>Co do kompostéru nepatří</a:t>
            </a:r>
            <a:endParaRPr lang="cs-CZ" sz="2700" dirty="0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788024" y="1340768"/>
            <a:ext cx="4041775" cy="4680520"/>
          </a:xfr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cs-CZ" sz="2500" dirty="0"/>
              <a:t>odřezky </a:t>
            </a:r>
            <a:r>
              <a:rPr lang="cs-CZ" sz="2500" dirty="0" smtClean="0"/>
              <a:t>masa</a:t>
            </a:r>
          </a:p>
          <a:p>
            <a:r>
              <a:rPr lang="cs-CZ" sz="2500" dirty="0"/>
              <a:t>t</a:t>
            </a:r>
            <a:r>
              <a:rPr lang="cs-CZ" sz="2500" dirty="0" smtClean="0"/>
              <a:t>uky</a:t>
            </a:r>
          </a:p>
          <a:p>
            <a:r>
              <a:rPr lang="cs-CZ" sz="2500" dirty="0" smtClean="0"/>
              <a:t>chemicky </a:t>
            </a:r>
            <a:r>
              <a:rPr lang="cs-CZ" sz="2500" dirty="0"/>
              <a:t>ošetřené m</a:t>
            </a:r>
            <a:r>
              <a:rPr lang="cs-CZ" sz="2500" dirty="0" smtClean="0"/>
              <a:t>ateriály</a:t>
            </a:r>
          </a:p>
          <a:p>
            <a:r>
              <a:rPr lang="cs-CZ" sz="2500" dirty="0" smtClean="0"/>
              <a:t>rostliny </a:t>
            </a:r>
            <a:r>
              <a:rPr lang="cs-CZ" sz="2500" dirty="0"/>
              <a:t>napadené </a:t>
            </a:r>
            <a:r>
              <a:rPr lang="cs-CZ" sz="2500" dirty="0" smtClean="0"/>
              <a:t>chorobami</a:t>
            </a:r>
          </a:p>
          <a:p>
            <a:r>
              <a:rPr lang="cs-CZ" sz="2500" dirty="0" smtClean="0"/>
              <a:t>slupky </a:t>
            </a:r>
            <a:r>
              <a:rPr lang="cs-CZ" sz="2500" dirty="0"/>
              <a:t>z tropického </a:t>
            </a:r>
            <a:r>
              <a:rPr lang="cs-CZ" sz="2500" dirty="0" smtClean="0"/>
              <a:t>ovoce</a:t>
            </a:r>
          </a:p>
          <a:p>
            <a:r>
              <a:rPr lang="cs-CZ" sz="2500" dirty="0"/>
              <a:t>p</a:t>
            </a:r>
            <a:r>
              <a:rPr lang="cs-CZ" sz="2500" dirty="0" smtClean="0"/>
              <a:t>ecky</a:t>
            </a:r>
          </a:p>
          <a:p>
            <a:r>
              <a:rPr lang="cs-CZ" sz="2500" dirty="0" smtClean="0"/>
              <a:t>popel </a:t>
            </a:r>
            <a:r>
              <a:rPr lang="cs-CZ" sz="2500" dirty="0"/>
              <a:t>z uhlí, </a:t>
            </a:r>
            <a:r>
              <a:rPr lang="cs-CZ" sz="2500" dirty="0" smtClean="0"/>
              <a:t>cigaret</a:t>
            </a:r>
          </a:p>
          <a:p>
            <a:r>
              <a:rPr lang="cs-CZ" sz="2500" dirty="0" smtClean="0"/>
              <a:t>časopisy, plasty </a:t>
            </a:r>
          </a:p>
          <a:p>
            <a:r>
              <a:rPr lang="cs-CZ" sz="2500" dirty="0" smtClean="0"/>
              <a:t>kovy</a:t>
            </a:r>
            <a:r>
              <a:rPr lang="cs-CZ" sz="2500" dirty="0"/>
              <a:t>, sklo, </a:t>
            </a:r>
            <a:r>
              <a:rPr lang="cs-CZ" sz="2500" dirty="0" smtClean="0"/>
              <a:t>kameny</a:t>
            </a:r>
            <a:endParaRPr lang="cs-CZ" sz="25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56128"/>
            <a:ext cx="3214678" cy="7018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animBg="1"/>
      <p:bldP spid="11" grpId="0" uiExpand="1" build="p" animBg="1"/>
      <p:bldP spid="12" grpId="0" uiExpand="1" build="p" animBg="1"/>
      <p:bldP spid="13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13088" y="3140968"/>
            <a:ext cx="8019200" cy="2376264"/>
          </a:xfr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cs-CZ" sz="2500" dirty="0"/>
              <a:t>Biologický odpad patří do kontejnerů na smíšený odpad</a:t>
            </a:r>
          </a:p>
          <a:p>
            <a:r>
              <a:rPr lang="cs-CZ" sz="2500" dirty="0"/>
              <a:t>Patří do nich například:</a:t>
            </a:r>
          </a:p>
          <a:p>
            <a:r>
              <a:rPr lang="cs-CZ" sz="2500" dirty="0"/>
              <a:t>odpady z kuchyňských drtičů,</a:t>
            </a:r>
          </a:p>
          <a:p>
            <a:r>
              <a:rPr lang="cs-CZ" sz="2500" dirty="0"/>
              <a:t>zbytky jídel, zbytky zeleniny a ovoce a dalších potravin</a:t>
            </a:r>
          </a:p>
          <a:p>
            <a:r>
              <a:rPr lang="cs-CZ" sz="2500" dirty="0"/>
              <a:t>tuky a oleje (fritovací a ostatní oleje z domácnosti)</a:t>
            </a:r>
          </a:p>
          <a:p>
            <a:endParaRPr lang="cs-CZ" sz="2500" dirty="0"/>
          </a:p>
          <a:p>
            <a:endParaRPr lang="cs-CZ" sz="2500" dirty="0"/>
          </a:p>
          <a:p>
            <a:endParaRPr lang="cs-CZ" sz="2500" dirty="0"/>
          </a:p>
        </p:txBody>
      </p:sp>
      <p:sp>
        <p:nvSpPr>
          <p:cNvPr id="4" name="Zástupný symbol pro text 4"/>
          <p:cNvSpPr txBox="1">
            <a:spLocks/>
          </p:cNvSpPr>
          <p:nvPr/>
        </p:nvSpPr>
        <p:spPr>
          <a:xfrm>
            <a:off x="-28144" y="206592"/>
            <a:ext cx="8460432" cy="639762"/>
          </a:xfrm>
          <a:prstGeom prst="rect">
            <a:avLst/>
          </a:prstGeo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cs-CZ" b="1" dirty="0" smtClean="0"/>
              <a:t>Co jsou to bioplynové stanice?</a:t>
            </a:r>
            <a:endParaRPr lang="cs-CZ" dirty="0"/>
          </a:p>
        </p:txBody>
      </p:sp>
      <p:sp>
        <p:nvSpPr>
          <p:cNvPr id="5" name="Zástupný symbol pro obsah 10"/>
          <p:cNvSpPr txBox="1">
            <a:spLocks/>
          </p:cNvSpPr>
          <p:nvPr/>
        </p:nvSpPr>
        <p:spPr>
          <a:xfrm>
            <a:off x="395536" y="980728"/>
            <a:ext cx="8036752" cy="936104"/>
          </a:xfrm>
          <a:prstGeom prst="rect">
            <a:avLst/>
          </a:prstGeo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500"/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0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16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16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16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16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16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1600"/>
            </a:lvl9pPr>
          </a:lstStyle>
          <a:p>
            <a:r>
              <a:rPr lang="cs-CZ" dirty="0"/>
              <a:t>Jedná se o průmyslová zařízení, která v uzavřených </a:t>
            </a:r>
            <a:r>
              <a:rPr lang="cs-CZ" dirty="0" smtClean="0"/>
              <a:t>nádržích přeměňují biologické odpady na bioplyn a zbytkovou hmotu</a:t>
            </a:r>
            <a:endParaRPr lang="cs-CZ" dirty="0"/>
          </a:p>
        </p:txBody>
      </p:sp>
      <p:sp>
        <p:nvSpPr>
          <p:cNvPr id="6" name="Zástupný symbol pro text 4"/>
          <p:cNvSpPr txBox="1">
            <a:spLocks/>
          </p:cNvSpPr>
          <p:nvPr/>
        </p:nvSpPr>
        <p:spPr>
          <a:xfrm>
            <a:off x="-28144" y="2204864"/>
            <a:ext cx="8460432" cy="639762"/>
          </a:xfrm>
          <a:prstGeom prst="rect">
            <a:avLst/>
          </a:prstGeo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cs-CZ" b="1" dirty="0" smtClean="0"/>
              <a:t>Kam mohou lidé odvážet biologický odpad?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234114"/>
            <a:ext cx="2857488" cy="6238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36192" y="1111887"/>
            <a:ext cx="8229600" cy="2174237"/>
          </a:xfr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cs-CZ" sz="2500" dirty="0"/>
              <a:t>Účelem nádoby na bioodpad je oddělení jeho tuhé a tekuté části - po dobu uložení nedochází k procesu rozkladu a neobtěžuje zápachem své okolí.</a:t>
            </a:r>
          </a:p>
          <a:p>
            <a:r>
              <a:rPr lang="cs-CZ" sz="2500" dirty="0"/>
              <a:t>Tato moderní plastová nádoba splňuje výborně objemové požadavky uživatele díky své škále - 140 a 240 </a:t>
            </a:r>
            <a:r>
              <a:rPr lang="cs-CZ" sz="2500" dirty="0" smtClean="0"/>
              <a:t>l</a:t>
            </a:r>
            <a:endParaRPr lang="cs-CZ" sz="2500" dirty="0"/>
          </a:p>
          <a:p>
            <a:endParaRPr lang="cs-CZ" sz="2500" dirty="0"/>
          </a:p>
        </p:txBody>
      </p:sp>
      <p:pic>
        <p:nvPicPr>
          <p:cNvPr id="1026" name="Picture 2" descr="http://www.mpkadan.eu/aktuality/popelni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29000"/>
            <a:ext cx="2928958" cy="2987539"/>
          </a:xfrm>
          <a:prstGeom prst="rect">
            <a:avLst/>
          </a:prstGeom>
          <a:noFill/>
          <a:effectLst>
            <a:glow rad="101600">
              <a:schemeClr val="tx1">
                <a:alpha val="40000"/>
              </a:schemeClr>
            </a:glow>
            <a:outerShdw blurRad="50800" dist="38100" dir="18900000" sx="73000" sy="73000" algn="bl" rotWithShape="0">
              <a:prstClr val="black">
                <a:alpha val="40000"/>
              </a:prstClr>
            </a:outerShdw>
          </a:effectLst>
        </p:spPr>
      </p:pic>
      <p:pic>
        <p:nvPicPr>
          <p:cNvPr id="8194" name="Picture 2" descr="http://www.nazeleno.cz/Files/FckGallery/Bioodpady.zip/hn%C4%9Bd%C3%A1%20popelni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3429000"/>
            <a:ext cx="4643470" cy="2987539"/>
          </a:xfrm>
          <a:prstGeom prst="rect">
            <a:avLst/>
          </a:prstGeom>
          <a:noFill/>
          <a:effectLst>
            <a:glow rad="101600">
              <a:schemeClr val="tx1">
                <a:alpha val="40000"/>
              </a:schemeClr>
            </a:glow>
            <a:outerShdw blurRad="50800" dist="38100" dir="18900000" sx="73000" sy="73000" algn="bl" rotWithShape="0">
              <a:prstClr val="black">
                <a:alpha val="40000"/>
              </a:prstClr>
            </a:outerShdw>
          </a:effectLst>
        </p:spPr>
      </p:pic>
      <p:sp>
        <p:nvSpPr>
          <p:cNvPr id="5" name="Zástupný symbol pro text 4"/>
          <p:cNvSpPr txBox="1">
            <a:spLocks/>
          </p:cNvSpPr>
          <p:nvPr/>
        </p:nvSpPr>
        <p:spPr>
          <a:xfrm>
            <a:off x="5360" y="206592"/>
            <a:ext cx="8460432" cy="639762"/>
          </a:xfrm>
          <a:prstGeom prst="rect">
            <a:avLst/>
          </a:prstGeo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cs-CZ" b="1" dirty="0" err="1" smtClean="0"/>
              <a:t>Biopopelnice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28" y="6286520"/>
            <a:ext cx="4287023" cy="571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3456384"/>
          </a:xfr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cs-CZ" sz="2500" dirty="0" smtClean="0"/>
              <a:t>Pálit </a:t>
            </a:r>
            <a:r>
              <a:rPr lang="cs-CZ" sz="2500" dirty="0"/>
              <a:t>lze pouze odpad suchý </a:t>
            </a:r>
            <a:endParaRPr lang="cs-CZ" sz="2500" dirty="0" smtClean="0"/>
          </a:p>
          <a:p>
            <a:pPr>
              <a:buNone/>
            </a:pPr>
            <a:r>
              <a:rPr lang="cs-CZ" sz="2500" dirty="0" smtClean="0"/>
              <a:t>     (</a:t>
            </a:r>
            <a:r>
              <a:rPr lang="cs-CZ" sz="2500" dirty="0"/>
              <a:t>suché větve, dřevo, hnědé uhlí)  </a:t>
            </a:r>
            <a:endParaRPr lang="cs-CZ" sz="2500" dirty="0" smtClean="0"/>
          </a:p>
          <a:p>
            <a:pPr>
              <a:buNone/>
            </a:pPr>
            <a:endParaRPr lang="cs-CZ" sz="2500" dirty="0"/>
          </a:p>
          <a:p>
            <a:r>
              <a:rPr lang="cs-CZ" sz="2500" dirty="0"/>
              <a:t>POZOR!!: nelze pálit: spadané listí, rostlinné zbytky, tráva, seno … </a:t>
            </a:r>
          </a:p>
          <a:p>
            <a:pPr>
              <a:buNone/>
            </a:pPr>
            <a:endParaRPr lang="cs-CZ" sz="2500" dirty="0"/>
          </a:p>
        </p:txBody>
      </p:sp>
      <p:sp>
        <p:nvSpPr>
          <p:cNvPr id="4" name="Zástupný symbol pro text 4"/>
          <p:cNvSpPr txBox="1">
            <a:spLocks/>
          </p:cNvSpPr>
          <p:nvPr/>
        </p:nvSpPr>
        <p:spPr>
          <a:xfrm>
            <a:off x="-28144" y="206592"/>
            <a:ext cx="8460432" cy="639762"/>
          </a:xfrm>
          <a:prstGeom prst="rect">
            <a:avLst/>
          </a:prstGeo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cs-CZ" b="1" dirty="0" smtClean="0"/>
              <a:t>Lze bioodpad pálit?</a:t>
            </a:r>
          </a:p>
          <a:p>
            <a:pPr marL="0" indent="0" algn="r">
              <a:buNone/>
            </a:pP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286520"/>
            <a:ext cx="2617466" cy="571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3428992" cy="2571744"/>
          </a:xfrm>
          <a:prstGeom prst="rect">
            <a:avLst/>
          </a:prstGeom>
          <a:noFill/>
          <a:effectLst>
            <a:glow rad="101600">
              <a:schemeClr val="tx1">
                <a:alpha val="40000"/>
              </a:schemeClr>
            </a:glow>
            <a:outerShdw blurRad="50800" dist="38100" dir="18900000" sx="73000" sy="73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85728"/>
            <a:ext cx="3429024" cy="2571768"/>
          </a:xfrm>
          <a:prstGeom prst="rect">
            <a:avLst/>
          </a:prstGeom>
          <a:noFill/>
          <a:effectLst>
            <a:glow rad="101600">
              <a:schemeClr val="tx1">
                <a:alpha val="40000"/>
              </a:schemeClr>
            </a:glow>
            <a:outerShdw blurRad="50800" dist="38100" dir="18900000" sx="73000" sy="73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3068960"/>
            <a:ext cx="4143372" cy="3107529"/>
          </a:xfrm>
          <a:prstGeom prst="rect">
            <a:avLst/>
          </a:prstGeom>
          <a:noFill/>
          <a:effectLst>
            <a:glow rad="101600">
              <a:schemeClr val="tx1">
                <a:alpha val="40000"/>
              </a:schemeClr>
            </a:glow>
            <a:outerShdw blurRad="50800" dist="38100" dir="18900000" sx="73000" sy="73000" algn="bl" rotWithShape="0">
              <a:prstClr val="black">
                <a:alpha val="40000"/>
              </a:prstClr>
            </a:outerShdw>
          </a:effec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249712"/>
            <a:ext cx="2786050" cy="608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00760" y="1268761"/>
            <a:ext cx="8229600" cy="1152127"/>
          </a:xfr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cs-CZ" sz="2500" dirty="0"/>
              <a:t>Kompost = stabilní hnojivo</a:t>
            </a:r>
          </a:p>
          <a:p>
            <a:r>
              <a:rPr lang="cs-CZ" sz="2500" dirty="0"/>
              <a:t>Kompostování = biochemický proces probíhající v přírodě</a:t>
            </a:r>
          </a:p>
        </p:txBody>
      </p:sp>
      <p:sp>
        <p:nvSpPr>
          <p:cNvPr id="4" name="Zástupný symbol pro text 4"/>
          <p:cNvSpPr txBox="1">
            <a:spLocks/>
          </p:cNvSpPr>
          <p:nvPr/>
        </p:nvSpPr>
        <p:spPr>
          <a:xfrm>
            <a:off x="-31608" y="332656"/>
            <a:ext cx="8460432" cy="639762"/>
          </a:xfrm>
          <a:prstGeom prst="rect">
            <a:avLst/>
          </a:prstGeo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cs-CZ" b="1" dirty="0" smtClean="0"/>
              <a:t>Co je to kompost a kompostování?</a:t>
            </a:r>
          </a:p>
          <a:p>
            <a:pPr marL="0" indent="0" algn="r">
              <a:buNone/>
            </a:pPr>
            <a:endParaRPr lang="cs-CZ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320" y="2547858"/>
            <a:ext cx="2207440" cy="1983247"/>
          </a:xfrm>
          <a:prstGeom prst="rect">
            <a:avLst/>
          </a:prstGeom>
          <a:noFill/>
          <a:effectLst>
            <a:glow rad="101600">
              <a:schemeClr val="tx1">
                <a:alpha val="40000"/>
              </a:schemeClr>
            </a:glow>
            <a:outerShdw blurRad="50800" dist="38100" dir="18900000" sx="73000" sy="73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6492" y="2577548"/>
            <a:ext cx="2832332" cy="2102121"/>
          </a:xfrm>
          <a:prstGeom prst="rect">
            <a:avLst/>
          </a:prstGeom>
          <a:noFill/>
          <a:effectLst>
            <a:glow rad="101600">
              <a:schemeClr val="tx1">
                <a:alpha val="40000"/>
              </a:schemeClr>
            </a:glow>
            <a:outerShdw blurRad="50800" dist="38100" dir="18900000" sx="73000" sy="73000" algn="b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85208" y="2510651"/>
            <a:ext cx="2892024" cy="2169018"/>
          </a:xfrm>
          <a:prstGeom prst="rect">
            <a:avLst/>
          </a:prstGeom>
          <a:noFill/>
          <a:effectLst>
            <a:glow rad="101600">
              <a:schemeClr val="tx1">
                <a:alpha val="40000"/>
              </a:schemeClr>
            </a:glow>
            <a:outerShdw blurRad="50800" dist="38100" dir="18900000" sx="73000" sy="73000" algn="bl" rotWithShape="0">
              <a:prstClr val="black">
                <a:alpha val="40000"/>
              </a:prstClr>
            </a:outerShdw>
          </a:effectLst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27698"/>
            <a:ext cx="2428860" cy="5303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85720" y="1643050"/>
            <a:ext cx="8229600" cy="3816424"/>
          </a:xfr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cs-CZ" sz="2500" dirty="0" err="1"/>
              <a:t>Kompostárny</a:t>
            </a:r>
            <a:r>
              <a:rPr lang="cs-CZ" sz="2500" dirty="0"/>
              <a:t> = speciální objekty, ve kterém dochází </a:t>
            </a:r>
            <a:r>
              <a:rPr lang="cs-CZ" sz="2500" dirty="0" smtClean="0"/>
              <a:t>          ke </a:t>
            </a:r>
            <a:r>
              <a:rPr lang="cs-CZ" sz="2500" dirty="0"/>
              <a:t>zpracování </a:t>
            </a:r>
            <a:r>
              <a:rPr lang="cs-CZ" sz="2500" dirty="0" err="1" smtClean="0"/>
              <a:t>bioodpadu</a:t>
            </a:r>
            <a:r>
              <a:rPr lang="cs-CZ" sz="2500" dirty="0" smtClean="0"/>
              <a:t>.</a:t>
            </a:r>
          </a:p>
          <a:p>
            <a:endParaRPr lang="cs-CZ" sz="2500" dirty="0" smtClean="0"/>
          </a:p>
          <a:p>
            <a:r>
              <a:rPr lang="cs-CZ" sz="2500" dirty="0" smtClean="0"/>
              <a:t>Probíhá zde </a:t>
            </a:r>
            <a:r>
              <a:rPr lang="cs-CZ" sz="2500" dirty="0"/>
              <a:t>proces </a:t>
            </a:r>
            <a:r>
              <a:rPr lang="cs-CZ" sz="2500" dirty="0" smtClean="0"/>
              <a:t>rozkladu, drcení</a:t>
            </a:r>
            <a:r>
              <a:rPr lang="cs-CZ" sz="2500" dirty="0"/>
              <a:t>, promíchávání, provzdušňování a další postupy, které vedou k získání kompostu.</a:t>
            </a:r>
          </a:p>
          <a:p>
            <a:pPr>
              <a:buNone/>
            </a:pPr>
            <a:endParaRPr lang="cs-CZ" sz="2500" dirty="0"/>
          </a:p>
          <a:p>
            <a:endParaRPr lang="cs-CZ" sz="2500" dirty="0"/>
          </a:p>
          <a:p>
            <a:endParaRPr lang="cs-CZ" sz="2500" dirty="0"/>
          </a:p>
        </p:txBody>
      </p:sp>
      <p:sp>
        <p:nvSpPr>
          <p:cNvPr id="4" name="Zástupný symbol pro text 4"/>
          <p:cNvSpPr txBox="1">
            <a:spLocks/>
          </p:cNvSpPr>
          <p:nvPr/>
        </p:nvSpPr>
        <p:spPr>
          <a:xfrm>
            <a:off x="0" y="332656"/>
            <a:ext cx="8460432" cy="639762"/>
          </a:xfrm>
          <a:prstGeom prst="rect">
            <a:avLst/>
          </a:prstGeo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cs-CZ" b="1" dirty="0" smtClean="0"/>
              <a:t>Co jsou to kompostárny a  na jakém principu pracují?</a:t>
            </a:r>
          </a:p>
          <a:p>
            <a:pPr marL="0" indent="0" algn="r">
              <a:buNone/>
            </a:pP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74490"/>
            <a:ext cx="2214546" cy="483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57166"/>
            <a:ext cx="3695237" cy="2428892"/>
          </a:xfrm>
          <a:prstGeom prst="rect">
            <a:avLst/>
          </a:prstGeom>
          <a:noFill/>
          <a:effectLst>
            <a:glow rad="101600">
              <a:schemeClr val="tx1">
                <a:alpha val="40000"/>
              </a:schemeClr>
            </a:glow>
            <a:outerShdw blurRad="50800" dist="38100" dir="18900000" sx="73000" sy="73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57166"/>
            <a:ext cx="3956705" cy="2786082"/>
          </a:xfrm>
          <a:prstGeom prst="rect">
            <a:avLst/>
          </a:prstGeom>
          <a:noFill/>
          <a:effectLst>
            <a:glow rad="101600">
              <a:schemeClr val="tx1">
                <a:alpha val="40000"/>
              </a:schemeClr>
            </a:glow>
            <a:outerShdw blurRad="50800" dist="38100" dir="18900000" sx="73000" sy="73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982" y="3256614"/>
            <a:ext cx="3240360" cy="3000396"/>
          </a:xfrm>
          <a:prstGeom prst="rect">
            <a:avLst/>
          </a:prstGeom>
          <a:noFill/>
          <a:effectLst>
            <a:glow rad="101600">
              <a:schemeClr val="tx1">
                <a:alpha val="40000"/>
              </a:schemeClr>
            </a:glow>
            <a:outerShdw blurRad="50800" dist="38100" dir="18900000" sx="73000" sy="73000" algn="bl" rotWithShape="0">
              <a:prstClr val="black">
                <a:alpha val="40000"/>
              </a:prstClr>
            </a:outerShdw>
          </a:effec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570" y="6093738"/>
            <a:ext cx="3500430" cy="7642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8229600" cy="562074"/>
          </a:xfr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 fontScale="90000"/>
          </a:bodyPr>
          <a:lstStyle/>
          <a:p>
            <a:pPr algn="r">
              <a:spcBef>
                <a:spcPct val="20000"/>
              </a:spcBef>
              <a:buFont typeface="Arial" pitchFamily="34" charset="0"/>
            </a:pPr>
            <a:r>
              <a:rPr lang="cs-CZ" sz="3200" b="1" dirty="0" smtClean="0">
                <a:latin typeface="+mn-lt"/>
                <a:ea typeface="+mn-ea"/>
                <a:cs typeface="+mn-cs"/>
              </a:rPr>
              <a:t>Zdroje</a:t>
            </a:r>
            <a:endParaRPr lang="cs-CZ" sz="3200" b="1" dirty="0">
              <a:latin typeface="+mn-lt"/>
              <a:ea typeface="+mn-ea"/>
              <a:cs typeface="+mn-cs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124744"/>
            <a:ext cx="8050088" cy="4714908"/>
          </a:xfrm>
          <a:solidFill>
            <a:schemeClr val="bg1">
              <a:lumMod val="85000"/>
              <a:alpha val="48000"/>
            </a:schemeClr>
          </a:solidFill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r>
              <a:rPr lang="cs-CZ" sz="2500" dirty="0">
                <a:hlinkClick r:id="rId3"/>
              </a:rPr>
              <a:t>http://www.</a:t>
            </a:r>
            <a:r>
              <a:rPr lang="cs-CZ" sz="2500" dirty="0" err="1">
                <a:hlinkClick r:id="rId3"/>
              </a:rPr>
              <a:t>tespra</a:t>
            </a:r>
            <a:r>
              <a:rPr lang="cs-CZ" sz="2500" dirty="0">
                <a:hlinkClick r:id="rId3"/>
              </a:rPr>
              <a:t>-</a:t>
            </a:r>
            <a:r>
              <a:rPr lang="cs-CZ" sz="2500" dirty="0" err="1">
                <a:hlinkClick r:id="rId3"/>
              </a:rPr>
              <a:t>hodonin.cz</a:t>
            </a:r>
            <a:r>
              <a:rPr lang="cs-CZ" sz="2500" dirty="0">
                <a:hlinkClick r:id="rId3"/>
              </a:rPr>
              <a:t>/</a:t>
            </a:r>
            <a:r>
              <a:rPr lang="cs-CZ" sz="2500" dirty="0" err="1">
                <a:hlinkClick r:id="rId3"/>
              </a:rPr>
              <a:t>sluzby</a:t>
            </a:r>
            <a:r>
              <a:rPr lang="cs-CZ" sz="2500" dirty="0">
                <a:hlinkClick r:id="rId3"/>
              </a:rPr>
              <a:t>/biologicky-</a:t>
            </a:r>
            <a:r>
              <a:rPr lang="cs-CZ" sz="2500" dirty="0" err="1">
                <a:hlinkClick r:id="rId3"/>
              </a:rPr>
              <a:t>rozlozitelny</a:t>
            </a:r>
            <a:r>
              <a:rPr lang="cs-CZ" sz="2500" dirty="0">
                <a:hlinkClick r:id="rId3"/>
              </a:rPr>
              <a:t>-odpad.</a:t>
            </a:r>
            <a:r>
              <a:rPr lang="cs-CZ" sz="2500" dirty="0" err="1">
                <a:hlinkClick r:id="rId3"/>
              </a:rPr>
              <a:t>html</a:t>
            </a:r>
            <a:endParaRPr lang="cs-CZ" sz="2500" dirty="0"/>
          </a:p>
          <a:p>
            <a:r>
              <a:rPr lang="cs-CZ" sz="2500" dirty="0">
                <a:hlinkClick r:id="rId4"/>
              </a:rPr>
              <a:t>http://www.</a:t>
            </a:r>
            <a:r>
              <a:rPr lang="cs-CZ" sz="2500" dirty="0" err="1">
                <a:hlinkClick r:id="rId4"/>
              </a:rPr>
              <a:t>psas.cz</a:t>
            </a:r>
            <a:r>
              <a:rPr lang="cs-CZ" sz="2500" dirty="0">
                <a:hlinkClick r:id="rId4"/>
              </a:rPr>
              <a:t>/index.</a:t>
            </a:r>
            <a:r>
              <a:rPr lang="cs-CZ" sz="2500" dirty="0" err="1">
                <a:hlinkClick r:id="rId4"/>
              </a:rPr>
              <a:t>cfm</a:t>
            </a:r>
            <a:r>
              <a:rPr lang="cs-CZ" sz="2500" dirty="0">
                <a:hlinkClick r:id="rId4"/>
              </a:rPr>
              <a:t>/</a:t>
            </a:r>
            <a:r>
              <a:rPr lang="cs-CZ" sz="2500" dirty="0" err="1">
                <a:hlinkClick r:id="rId4"/>
              </a:rPr>
              <a:t>sluzby</a:t>
            </a:r>
            <a:r>
              <a:rPr lang="cs-CZ" sz="2500" dirty="0">
                <a:hlinkClick r:id="rId4"/>
              </a:rPr>
              <a:t>-</a:t>
            </a:r>
            <a:r>
              <a:rPr lang="cs-CZ" sz="2500" dirty="0" err="1">
                <a:hlinkClick r:id="rId4"/>
              </a:rPr>
              <a:t>obcanum</a:t>
            </a:r>
            <a:r>
              <a:rPr lang="cs-CZ" sz="2500" dirty="0">
                <a:hlinkClick r:id="rId4"/>
              </a:rPr>
              <a:t>/</a:t>
            </a:r>
            <a:r>
              <a:rPr lang="cs-CZ" sz="2500" dirty="0" err="1">
                <a:hlinkClick r:id="rId4"/>
              </a:rPr>
              <a:t>nase</a:t>
            </a:r>
            <a:r>
              <a:rPr lang="cs-CZ" sz="2500" dirty="0">
                <a:hlinkClick r:id="rId4"/>
              </a:rPr>
              <a:t>-</a:t>
            </a:r>
            <a:r>
              <a:rPr lang="cs-CZ" sz="2500" dirty="0" err="1">
                <a:hlinkClick r:id="rId4"/>
              </a:rPr>
              <a:t>nabidka</a:t>
            </a:r>
            <a:r>
              <a:rPr lang="cs-CZ" sz="2500" dirty="0">
                <a:hlinkClick r:id="rId4"/>
              </a:rPr>
              <a:t>/</a:t>
            </a:r>
            <a:r>
              <a:rPr lang="cs-CZ" sz="2500" dirty="0" err="1">
                <a:hlinkClick r:id="rId4"/>
              </a:rPr>
              <a:t>bioodpad</a:t>
            </a:r>
            <a:r>
              <a:rPr lang="cs-CZ" sz="2500" dirty="0">
                <a:hlinkClick r:id="rId4"/>
              </a:rPr>
              <a:t>-ze-zahrad-a-</a:t>
            </a:r>
            <a:r>
              <a:rPr lang="cs-CZ" sz="2500" dirty="0" err="1">
                <a:hlinkClick r:id="rId4"/>
              </a:rPr>
              <a:t>domacnosti</a:t>
            </a:r>
            <a:r>
              <a:rPr lang="cs-CZ" sz="2500" dirty="0">
                <a:hlinkClick r:id="rId4"/>
              </a:rPr>
              <a:t>/</a:t>
            </a:r>
            <a:endParaRPr lang="cs-CZ" sz="2500" dirty="0"/>
          </a:p>
          <a:p>
            <a:r>
              <a:rPr lang="cs-CZ" sz="2500" dirty="0">
                <a:hlinkClick r:id="rId5"/>
              </a:rPr>
              <a:t>http://www.</a:t>
            </a:r>
            <a:r>
              <a:rPr lang="cs-CZ" sz="2500" dirty="0" err="1">
                <a:hlinkClick r:id="rId5"/>
              </a:rPr>
              <a:t>envira.cz</a:t>
            </a:r>
            <a:r>
              <a:rPr lang="cs-CZ" sz="2500" dirty="0">
                <a:hlinkClick r:id="rId5"/>
              </a:rPr>
              <a:t>/</a:t>
            </a:r>
            <a:endParaRPr lang="cs-CZ" sz="2500" dirty="0"/>
          </a:p>
          <a:p>
            <a:r>
              <a:rPr lang="cs-CZ" sz="2500" dirty="0">
                <a:hlinkClick r:id="rId6"/>
              </a:rPr>
              <a:t>http://cs.wikipedia.org/wiki/Bioodpad</a:t>
            </a:r>
            <a:endParaRPr lang="cs-CZ" sz="2500" dirty="0"/>
          </a:p>
          <a:p>
            <a:r>
              <a:rPr lang="cs-CZ" sz="2500" dirty="0">
                <a:hlinkClick r:id="rId7"/>
              </a:rPr>
              <a:t>http://www.</a:t>
            </a:r>
            <a:r>
              <a:rPr lang="cs-CZ" sz="2500" dirty="0" err="1">
                <a:hlinkClick r:id="rId7"/>
              </a:rPr>
              <a:t>asa</a:t>
            </a:r>
            <a:r>
              <a:rPr lang="cs-CZ" sz="2500" dirty="0">
                <a:hlinkClick r:id="rId7"/>
              </a:rPr>
              <a:t>-</a:t>
            </a:r>
            <a:r>
              <a:rPr lang="cs-CZ" sz="2500" dirty="0" err="1">
                <a:hlinkClick r:id="rId7"/>
              </a:rPr>
              <a:t>group.com</a:t>
            </a:r>
            <a:r>
              <a:rPr lang="cs-CZ" sz="2500" dirty="0">
                <a:hlinkClick r:id="rId7"/>
              </a:rPr>
              <a:t>/</a:t>
            </a:r>
            <a:r>
              <a:rPr lang="cs-CZ" sz="2500" dirty="0" err="1">
                <a:hlinkClick r:id="rId7"/>
              </a:rPr>
              <a:t>cs</a:t>
            </a:r>
            <a:r>
              <a:rPr lang="cs-CZ" sz="2500" dirty="0">
                <a:hlinkClick r:id="rId7"/>
              </a:rPr>
              <a:t>/</a:t>
            </a:r>
            <a:r>
              <a:rPr lang="cs-CZ" sz="2500" dirty="0" err="1">
                <a:hlinkClick r:id="rId7"/>
              </a:rPr>
              <a:t>Ceska</a:t>
            </a:r>
            <a:r>
              <a:rPr lang="cs-CZ" sz="2500" dirty="0">
                <a:hlinkClick r:id="rId7"/>
              </a:rPr>
              <a:t>-republika/</a:t>
            </a:r>
            <a:r>
              <a:rPr lang="cs-CZ" sz="2500" dirty="0" err="1">
                <a:hlinkClick r:id="rId7"/>
              </a:rPr>
              <a:t>Sluzby</a:t>
            </a:r>
            <a:r>
              <a:rPr lang="cs-CZ" sz="2500" dirty="0">
                <a:hlinkClick r:id="rId7"/>
              </a:rPr>
              <a:t>/Svoz-</a:t>
            </a:r>
            <a:r>
              <a:rPr lang="cs-CZ" sz="2500" dirty="0" err="1">
                <a:hlinkClick r:id="rId7"/>
              </a:rPr>
              <a:t>gastroodpadu</a:t>
            </a:r>
            <a:r>
              <a:rPr lang="cs-CZ" sz="2500" dirty="0">
                <a:hlinkClick r:id="rId7"/>
              </a:rPr>
              <a:t>/Co-je-to-</a:t>
            </a:r>
            <a:r>
              <a:rPr lang="cs-CZ" sz="2500" dirty="0" err="1">
                <a:hlinkClick r:id="rId7"/>
              </a:rPr>
              <a:t>gastroodpad.asa</a:t>
            </a:r>
            <a:endParaRPr lang="cs-CZ" sz="2500" dirty="0"/>
          </a:p>
          <a:p>
            <a:r>
              <a:rPr lang="cs-CZ" sz="2500" dirty="0">
                <a:hlinkClick r:id="rId8"/>
              </a:rPr>
              <a:t>http://www.</a:t>
            </a:r>
            <a:r>
              <a:rPr lang="cs-CZ" sz="2500" dirty="0" err="1">
                <a:hlinkClick r:id="rId8"/>
              </a:rPr>
              <a:t>pvk.cz</a:t>
            </a:r>
            <a:r>
              <a:rPr lang="cs-CZ" sz="2500" dirty="0">
                <a:hlinkClick r:id="rId8"/>
              </a:rPr>
              <a:t>/co-</a:t>
            </a:r>
            <a:r>
              <a:rPr lang="cs-CZ" sz="2500" dirty="0" err="1">
                <a:hlinkClick r:id="rId8"/>
              </a:rPr>
              <a:t>nepatri</a:t>
            </a:r>
            <a:r>
              <a:rPr lang="cs-CZ" sz="2500" dirty="0">
                <a:hlinkClick r:id="rId8"/>
              </a:rPr>
              <a:t>-do-kanalizace.</a:t>
            </a:r>
            <a:r>
              <a:rPr lang="cs-CZ" sz="2500" dirty="0" err="1">
                <a:hlinkClick r:id="rId8"/>
              </a:rPr>
              <a:t>html</a:t>
            </a:r>
            <a:endParaRPr lang="cs-CZ" sz="2500" dirty="0"/>
          </a:p>
          <a:p>
            <a:r>
              <a:rPr lang="cs-CZ" sz="2500" dirty="0">
                <a:hlinkClick r:id="rId9"/>
              </a:rPr>
              <a:t>http://www.</a:t>
            </a:r>
            <a:r>
              <a:rPr lang="cs-CZ" sz="2500" dirty="0" err="1">
                <a:hlinkClick r:id="rId9"/>
              </a:rPr>
              <a:t>ktech.cz</a:t>
            </a:r>
            <a:r>
              <a:rPr lang="cs-CZ" sz="2500" dirty="0">
                <a:hlinkClick r:id="rId9"/>
              </a:rPr>
              <a:t>/bio-odpad/</a:t>
            </a:r>
            <a:endParaRPr lang="cs-CZ" sz="2500" dirty="0"/>
          </a:p>
          <a:p>
            <a:r>
              <a:rPr lang="cs-CZ" sz="2500" dirty="0">
                <a:hlinkClick r:id="rId10"/>
              </a:rPr>
              <a:t>http://www.</a:t>
            </a:r>
            <a:r>
              <a:rPr lang="cs-CZ" sz="2500" dirty="0" err="1">
                <a:hlinkClick r:id="rId10"/>
              </a:rPr>
              <a:t>google.cz</a:t>
            </a:r>
            <a:r>
              <a:rPr lang="cs-CZ" sz="2500" dirty="0">
                <a:hlinkClick r:id="rId10"/>
              </a:rPr>
              <a:t>/</a:t>
            </a:r>
            <a:r>
              <a:rPr lang="cs-CZ" sz="2500" dirty="0" err="1">
                <a:hlinkClick r:id="rId10"/>
              </a:rPr>
              <a:t>imgres</a:t>
            </a:r>
            <a:r>
              <a:rPr lang="cs-CZ" sz="2500" dirty="0">
                <a:hlinkClick r:id="rId10"/>
              </a:rPr>
              <a:t>?</a:t>
            </a:r>
            <a:r>
              <a:rPr lang="cs-CZ" sz="2500" dirty="0" err="1">
                <a:hlinkClick r:id="rId10"/>
              </a:rPr>
              <a:t>imgurl</a:t>
            </a:r>
            <a:r>
              <a:rPr lang="cs-CZ" sz="2500" dirty="0">
                <a:hlinkClick r:id="rId10"/>
              </a:rPr>
              <a:t>=http://www.nazeleno.</a:t>
            </a:r>
            <a:r>
              <a:rPr lang="cs-CZ" sz="2500" dirty="0" err="1">
                <a:hlinkClick r:id="rId10"/>
              </a:rPr>
              <a:t>cz</a:t>
            </a:r>
            <a:r>
              <a:rPr lang="cs-CZ" sz="2500" dirty="0">
                <a:hlinkClick r:id="rId10"/>
              </a:rPr>
              <a:t>/</a:t>
            </a:r>
            <a:r>
              <a:rPr lang="cs-CZ" sz="2500" dirty="0" err="1">
                <a:hlinkClick r:id="rId10"/>
              </a:rPr>
              <a:t>Files</a:t>
            </a:r>
            <a:r>
              <a:rPr lang="cs-CZ" sz="2500" dirty="0">
                <a:hlinkClick r:id="rId10"/>
              </a:rPr>
              <a:t>/</a:t>
            </a:r>
            <a:r>
              <a:rPr lang="cs-CZ" sz="2500" dirty="0" err="1">
                <a:hlinkClick r:id="rId10"/>
              </a:rPr>
              <a:t>FckGallery</a:t>
            </a:r>
            <a:r>
              <a:rPr lang="cs-CZ" sz="2500" dirty="0">
                <a:hlinkClick r:id="rId10"/>
              </a:rPr>
              <a:t>/</a:t>
            </a:r>
            <a:r>
              <a:rPr lang="cs-CZ" sz="2500" dirty="0" err="1">
                <a:hlinkClick r:id="rId10"/>
              </a:rPr>
              <a:t>Bioodpady.zip</a:t>
            </a:r>
            <a:r>
              <a:rPr lang="cs-CZ" sz="2500" dirty="0">
                <a:hlinkClick r:id="rId10"/>
              </a:rPr>
              <a:t>/</a:t>
            </a:r>
            <a:r>
              <a:rPr lang="cs-CZ" sz="2500" dirty="0" err="1">
                <a:hlinkClick r:id="rId10"/>
              </a:rPr>
              <a:t>hn</a:t>
            </a:r>
            <a:r>
              <a:rPr lang="cs-CZ" sz="2500" dirty="0">
                <a:hlinkClick r:id="rId10"/>
              </a:rPr>
              <a:t>%C4%9Bd%C3%A1%2520popelnice.jpg&amp;</a:t>
            </a:r>
            <a:r>
              <a:rPr lang="cs-CZ" sz="2500" dirty="0" err="1">
                <a:hlinkClick r:id="rId10"/>
              </a:rPr>
              <a:t>imgrefurl</a:t>
            </a:r>
            <a:r>
              <a:rPr lang="cs-CZ" sz="2500" dirty="0">
                <a:hlinkClick r:id="rId10"/>
              </a:rPr>
              <a:t>=http://www.nazeleno.</a:t>
            </a:r>
            <a:r>
              <a:rPr lang="cs-CZ" sz="2500" dirty="0" err="1">
                <a:hlinkClick r:id="rId10"/>
              </a:rPr>
              <a:t>cz</a:t>
            </a:r>
            <a:r>
              <a:rPr lang="cs-CZ" sz="2500" dirty="0">
                <a:hlinkClick r:id="rId10"/>
              </a:rPr>
              <a:t>/bydleni/odpady-1/</a:t>
            </a:r>
            <a:r>
              <a:rPr lang="cs-CZ" sz="2500" dirty="0" err="1">
                <a:hlinkClick r:id="rId10"/>
              </a:rPr>
              <a:t>bioodpad</a:t>
            </a:r>
            <a:r>
              <a:rPr lang="cs-CZ" sz="2500" dirty="0">
                <a:hlinkClick r:id="rId10"/>
              </a:rPr>
              <a:t>-</a:t>
            </a:r>
            <a:r>
              <a:rPr lang="cs-CZ" sz="2500" dirty="0" err="1">
                <a:hlinkClick r:id="rId10"/>
              </a:rPr>
              <a:t>hnedych</a:t>
            </a:r>
            <a:r>
              <a:rPr lang="cs-CZ" sz="2500" dirty="0">
                <a:hlinkClick r:id="rId10"/>
              </a:rPr>
              <a:t>-popelnic-bude-</a:t>
            </a:r>
            <a:r>
              <a:rPr lang="cs-CZ" sz="2500" dirty="0" err="1">
                <a:hlinkClick r:id="rId10"/>
              </a:rPr>
              <a:t>vic</a:t>
            </a:r>
            <a:r>
              <a:rPr lang="cs-CZ" sz="2500" dirty="0">
                <a:hlinkClick r:id="rId10"/>
              </a:rPr>
              <a:t>-zvykejte-si.</a:t>
            </a:r>
            <a:r>
              <a:rPr lang="cs-CZ" sz="2500" dirty="0" err="1">
                <a:hlinkClick r:id="rId10"/>
              </a:rPr>
              <a:t>aspx</a:t>
            </a:r>
            <a:r>
              <a:rPr lang="cs-CZ" sz="2500" dirty="0">
                <a:hlinkClick r:id="rId10"/>
              </a:rPr>
              <a:t>&amp;</a:t>
            </a:r>
            <a:r>
              <a:rPr lang="cs-CZ" sz="2500" dirty="0" err="1">
                <a:hlinkClick r:id="rId10"/>
              </a:rPr>
              <a:t>usg</a:t>
            </a:r>
            <a:r>
              <a:rPr lang="cs-CZ" sz="2500" dirty="0">
                <a:hlinkClick r:id="rId10"/>
              </a:rPr>
              <a:t>=__7eSAFQlfLk2UVbY0lPMC_To2gbc=&amp;h=397&amp;w=600&amp;</a:t>
            </a:r>
            <a:r>
              <a:rPr lang="cs-CZ" sz="2500" dirty="0" err="1">
                <a:hlinkClick r:id="rId10"/>
              </a:rPr>
              <a:t>sz</a:t>
            </a:r>
            <a:r>
              <a:rPr lang="cs-CZ" sz="2500" dirty="0">
                <a:hlinkClick r:id="rId10"/>
              </a:rPr>
              <a:t>=138&amp;</a:t>
            </a:r>
            <a:r>
              <a:rPr lang="cs-CZ" sz="2500" dirty="0" err="1">
                <a:hlinkClick r:id="rId10"/>
              </a:rPr>
              <a:t>hl</a:t>
            </a:r>
            <a:r>
              <a:rPr lang="cs-CZ" sz="2500" dirty="0">
                <a:hlinkClick r:id="rId10"/>
              </a:rPr>
              <a:t>=</a:t>
            </a:r>
            <a:r>
              <a:rPr lang="cs-CZ" sz="2500" dirty="0" err="1">
                <a:hlinkClick r:id="rId10"/>
              </a:rPr>
              <a:t>cs</a:t>
            </a:r>
            <a:r>
              <a:rPr lang="cs-CZ" sz="2500" dirty="0">
                <a:hlinkClick r:id="rId10"/>
              </a:rPr>
              <a:t>&amp;start=52&amp;zoom=1&amp;</a:t>
            </a:r>
            <a:r>
              <a:rPr lang="cs-CZ" sz="2500" dirty="0" err="1">
                <a:hlinkClick r:id="rId10"/>
              </a:rPr>
              <a:t>tbnid</a:t>
            </a:r>
            <a:r>
              <a:rPr lang="cs-CZ" sz="2500" dirty="0">
                <a:hlinkClick r:id="rId10"/>
              </a:rPr>
              <a:t>=syGeu9iIBVHxQM:&amp;</a:t>
            </a:r>
            <a:r>
              <a:rPr lang="cs-CZ" sz="2500" dirty="0" err="1">
                <a:hlinkClick r:id="rId10"/>
              </a:rPr>
              <a:t>tbnh</a:t>
            </a:r>
            <a:r>
              <a:rPr lang="cs-CZ" sz="2500" dirty="0">
                <a:hlinkClick r:id="rId10"/>
              </a:rPr>
              <a:t>=131&amp;</a:t>
            </a:r>
            <a:r>
              <a:rPr lang="cs-CZ" sz="2500" dirty="0" err="1">
                <a:hlinkClick r:id="rId10"/>
              </a:rPr>
              <a:t>tbnw</a:t>
            </a:r>
            <a:r>
              <a:rPr lang="cs-CZ" sz="2500" dirty="0">
                <a:hlinkClick r:id="rId10"/>
              </a:rPr>
              <a:t>=198&amp;</a:t>
            </a:r>
            <a:r>
              <a:rPr lang="cs-CZ" sz="2500" dirty="0" err="1">
                <a:hlinkClick r:id="rId10"/>
              </a:rPr>
              <a:t>ei</a:t>
            </a:r>
            <a:r>
              <a:rPr lang="cs-CZ" sz="2500" dirty="0">
                <a:hlinkClick r:id="rId10"/>
              </a:rPr>
              <a:t>=skVZTaXOFMHysgaLx5HCAw&amp;</a:t>
            </a:r>
            <a:r>
              <a:rPr lang="cs-CZ" sz="2500" dirty="0" err="1">
                <a:hlinkClick r:id="rId10"/>
              </a:rPr>
              <a:t>prev</a:t>
            </a:r>
            <a:r>
              <a:rPr lang="cs-CZ" sz="2500" dirty="0">
                <a:hlinkClick r:id="rId10"/>
              </a:rPr>
              <a:t>=/</a:t>
            </a:r>
            <a:r>
              <a:rPr lang="cs-CZ" sz="2500" dirty="0" err="1">
                <a:hlinkClick r:id="rId10"/>
              </a:rPr>
              <a:t>images</a:t>
            </a:r>
            <a:r>
              <a:rPr lang="cs-CZ" sz="2500" dirty="0">
                <a:hlinkClick r:id="rId10"/>
              </a:rPr>
              <a:t>%3Fq%3DBIO%2BPOPELNICE%26hl%3Dcs%26sa%3DX%26gbv%3D2%26biw%3D1134%26bih%3D667%26tbs%3Disch:10,1760&amp;</a:t>
            </a:r>
            <a:r>
              <a:rPr lang="cs-CZ" sz="2500" dirty="0" err="1">
                <a:hlinkClick r:id="rId10"/>
              </a:rPr>
              <a:t>itbs</a:t>
            </a:r>
            <a:r>
              <a:rPr lang="cs-CZ" sz="2500" dirty="0">
                <a:hlinkClick r:id="rId10"/>
              </a:rPr>
              <a:t>=1&amp;</a:t>
            </a:r>
            <a:r>
              <a:rPr lang="cs-CZ" sz="2500" dirty="0" err="1">
                <a:hlinkClick r:id="rId10"/>
              </a:rPr>
              <a:t>iact</a:t>
            </a:r>
            <a:r>
              <a:rPr lang="cs-CZ" sz="2500" dirty="0">
                <a:hlinkClick r:id="rId10"/>
              </a:rPr>
              <a:t>=</a:t>
            </a:r>
            <a:r>
              <a:rPr lang="cs-CZ" sz="2500" dirty="0" err="1">
                <a:hlinkClick r:id="rId10"/>
              </a:rPr>
              <a:t>hc</a:t>
            </a:r>
            <a:r>
              <a:rPr lang="cs-CZ" sz="2500" dirty="0">
                <a:hlinkClick r:id="rId10"/>
              </a:rPr>
              <a:t>&amp;</a:t>
            </a:r>
            <a:r>
              <a:rPr lang="cs-CZ" sz="2500" dirty="0" err="1">
                <a:hlinkClick r:id="rId10"/>
              </a:rPr>
              <a:t>vpx</a:t>
            </a:r>
            <a:r>
              <a:rPr lang="cs-CZ" sz="2500" dirty="0">
                <a:hlinkClick r:id="rId10"/>
              </a:rPr>
              <a:t>=353&amp;</a:t>
            </a:r>
            <a:r>
              <a:rPr lang="cs-CZ" sz="2500" dirty="0" err="1">
                <a:hlinkClick r:id="rId10"/>
              </a:rPr>
              <a:t>vpy</a:t>
            </a:r>
            <a:r>
              <a:rPr lang="cs-CZ" sz="2500" dirty="0">
                <a:hlinkClick r:id="rId10"/>
              </a:rPr>
              <a:t>=183&amp;dur=3523&amp;</a:t>
            </a:r>
            <a:r>
              <a:rPr lang="cs-CZ" sz="2500" dirty="0" err="1">
                <a:hlinkClick r:id="rId10"/>
              </a:rPr>
              <a:t>hovh</a:t>
            </a:r>
            <a:r>
              <a:rPr lang="cs-CZ" sz="2500" dirty="0">
                <a:hlinkClick r:id="rId10"/>
              </a:rPr>
              <a:t>=183&amp;</a:t>
            </a:r>
            <a:r>
              <a:rPr lang="cs-CZ" sz="2500" dirty="0" err="1">
                <a:hlinkClick r:id="rId10"/>
              </a:rPr>
              <a:t>hovw</a:t>
            </a:r>
            <a:r>
              <a:rPr lang="cs-CZ" sz="2500" dirty="0">
                <a:hlinkClick r:id="rId10"/>
              </a:rPr>
              <a:t>=276&amp;</a:t>
            </a:r>
            <a:r>
              <a:rPr lang="cs-CZ" sz="2500" dirty="0" err="1">
                <a:hlinkClick r:id="rId10"/>
              </a:rPr>
              <a:t>tx</a:t>
            </a:r>
            <a:r>
              <a:rPr lang="cs-CZ" sz="2500" dirty="0">
                <a:hlinkClick r:id="rId10"/>
              </a:rPr>
              <a:t>=201&amp;ty=104&amp;</a:t>
            </a:r>
            <a:r>
              <a:rPr lang="cs-CZ" sz="2500" dirty="0" err="1">
                <a:hlinkClick r:id="rId10"/>
              </a:rPr>
              <a:t>oei</a:t>
            </a:r>
            <a:r>
              <a:rPr lang="cs-CZ" sz="2500" dirty="0">
                <a:hlinkClick r:id="rId10"/>
              </a:rPr>
              <a:t>=4kRZTa31DomFswbqmMitDQ&amp;</a:t>
            </a:r>
            <a:r>
              <a:rPr lang="cs-CZ" sz="2500" dirty="0" err="1">
                <a:hlinkClick r:id="rId10"/>
              </a:rPr>
              <a:t>page</a:t>
            </a:r>
            <a:r>
              <a:rPr lang="cs-CZ" sz="2500" dirty="0">
                <a:hlinkClick r:id="rId10"/>
              </a:rPr>
              <a:t>=4&amp;</a:t>
            </a:r>
            <a:r>
              <a:rPr lang="cs-CZ" sz="2500" dirty="0" err="1">
                <a:hlinkClick r:id="rId10"/>
              </a:rPr>
              <a:t>ndsp</a:t>
            </a:r>
            <a:r>
              <a:rPr lang="cs-CZ" sz="2500" dirty="0">
                <a:hlinkClick r:id="rId10"/>
              </a:rPr>
              <a:t>=14&amp;</a:t>
            </a:r>
            <a:r>
              <a:rPr lang="cs-CZ" sz="2500" dirty="0" err="1">
                <a:hlinkClick r:id="rId10"/>
              </a:rPr>
              <a:t>ved</a:t>
            </a:r>
            <a:r>
              <a:rPr lang="cs-CZ" sz="2500" dirty="0">
                <a:hlinkClick r:id="rId10"/>
              </a:rPr>
              <a:t>=1t:429,r:5,s:52&amp;</a:t>
            </a:r>
            <a:r>
              <a:rPr lang="cs-CZ" sz="2500" dirty="0" err="1">
                <a:hlinkClick r:id="rId10"/>
              </a:rPr>
              <a:t>biw</a:t>
            </a:r>
            <a:r>
              <a:rPr lang="cs-CZ" sz="2500" dirty="0">
                <a:hlinkClick r:id="rId10"/>
              </a:rPr>
              <a:t>=1134&amp;</a:t>
            </a:r>
            <a:r>
              <a:rPr lang="cs-CZ" sz="2500" dirty="0" err="1">
                <a:hlinkClick r:id="rId10"/>
              </a:rPr>
              <a:t>bih</a:t>
            </a:r>
            <a:r>
              <a:rPr lang="cs-CZ" sz="2500" dirty="0">
                <a:hlinkClick r:id="rId10"/>
              </a:rPr>
              <a:t>=667</a:t>
            </a:r>
            <a:endParaRPr lang="cs-CZ" sz="25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87322"/>
            <a:ext cx="3071802" cy="6706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</TotalTime>
  <Words>623</Words>
  <Application>Microsoft Office PowerPoint</Application>
  <PresentationFormat>Předvádění na obrazovce (4:3)</PresentationFormat>
  <Paragraphs>96</Paragraphs>
  <Slides>18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19" baseType="lpstr">
      <vt:lpstr>Motiv sady Office</vt:lpstr>
      <vt:lpstr>Bioodpad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BIOODPAD</dc:title>
  <dc:creator>Jirka</dc:creator>
  <cp:lastModifiedBy>Truncova</cp:lastModifiedBy>
  <cp:revision>30</cp:revision>
  <dcterms:created xsi:type="dcterms:W3CDTF">2011-01-09T13:13:44Z</dcterms:created>
  <dcterms:modified xsi:type="dcterms:W3CDTF">2011-06-03T16:08:32Z</dcterms:modified>
</cp:coreProperties>
</file>