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7" r:id="rId3"/>
    <p:sldId id="262" r:id="rId4"/>
    <p:sldId id="265" r:id="rId5"/>
    <p:sldId id="263" r:id="rId6"/>
    <p:sldId id="274" r:id="rId7"/>
    <p:sldId id="275" r:id="rId8"/>
    <p:sldId id="276" r:id="rId9"/>
    <p:sldId id="264" r:id="rId10"/>
    <p:sldId id="277" r:id="rId11"/>
    <p:sldId id="278" r:id="rId12"/>
    <p:sldId id="260" r:id="rId13"/>
    <p:sldId id="279" r:id="rId14"/>
    <p:sldId id="281" r:id="rId15"/>
    <p:sldId id="280" r:id="rId16"/>
    <p:sldId id="282" r:id="rId17"/>
    <p:sldId id="283" r:id="rId18"/>
    <p:sldId id="284" r:id="rId19"/>
    <p:sldId id="285" r:id="rId20"/>
    <p:sldId id="286" r:id="rId21"/>
    <p:sldId id="288" r:id="rId22"/>
    <p:sldId id="287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1" r:id="rId35"/>
    <p:sldId id="300" r:id="rId36"/>
    <p:sldId id="302" r:id="rId37"/>
    <p:sldId id="303" r:id="rId38"/>
    <p:sldId id="306" r:id="rId39"/>
    <p:sldId id="304" r:id="rId40"/>
    <p:sldId id="305" r:id="rId41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3" autoAdjust="0"/>
    <p:restoredTop sz="94660"/>
  </p:normalViewPr>
  <p:slideViewPr>
    <p:cSldViewPr>
      <p:cViewPr>
        <p:scale>
          <a:sx n="76" d="100"/>
          <a:sy n="76" d="100"/>
        </p:scale>
        <p:origin x="-122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58E48-6518-4A10-AD9F-87ECEB3E25BE}" type="datetimeFigureOut">
              <a:rPr lang="cs-CZ"/>
              <a:pPr>
                <a:defRPr/>
              </a:pPr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217AF-C1A4-4A4D-86FF-02803BBA8CD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F840F-1CA7-4108-8288-842B62C478B0}" type="datetimeFigureOut">
              <a:rPr lang="cs-CZ"/>
              <a:pPr>
                <a:defRPr/>
              </a:pPr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F5453-5096-4965-9A41-937DAFC0015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809B4-81FA-44DF-8835-872F8CAFCAC4}" type="datetimeFigureOut">
              <a:rPr lang="cs-CZ"/>
              <a:pPr>
                <a:defRPr/>
              </a:pPr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DA367-A3E6-4A04-9AA6-E70E95F0315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D3967-D1A8-404F-883B-4EE0BF26D419}" type="datetimeFigureOut">
              <a:rPr lang="cs-CZ"/>
              <a:pPr>
                <a:defRPr/>
              </a:pPr>
              <a:t>3.6.2011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2EBD9-07AD-497F-A55D-F884A3BAE4C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3660C-E359-4658-A799-5620C5C4ECCA}" type="datetimeFigureOut">
              <a:rPr lang="cs-CZ"/>
              <a:pPr>
                <a:defRPr/>
              </a:pPr>
              <a:t>3.6.2011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0E4CE-836F-4CDA-8158-452E7205A9B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99B11-5CC8-45EE-AF3B-7E3AC4AA30E2}" type="datetimeFigureOut">
              <a:rPr lang="cs-CZ"/>
              <a:pPr>
                <a:defRPr/>
              </a:pPr>
              <a:t>3.6.2011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2CA2E-ED6C-4160-98E5-1ECDE343C69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F3C96-6A9A-4E42-9F3E-2A206728448D}" type="datetimeFigureOut">
              <a:rPr lang="cs-CZ"/>
              <a:pPr>
                <a:defRPr/>
              </a:pPr>
              <a:t>3.6.2011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84169-75FC-4828-B1FA-602C9193692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9B783-77FA-4D2D-9F88-6C59BF7931D6}" type="datetimeFigureOut">
              <a:rPr lang="cs-CZ"/>
              <a:pPr>
                <a:defRPr/>
              </a:pPr>
              <a:t>3.6.2011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77A31-9CF8-4034-A5D3-D33D173B563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A186E-C4A3-404B-B98B-98C66C5E3CC2}" type="datetimeFigureOut">
              <a:rPr lang="cs-CZ"/>
              <a:pPr>
                <a:defRPr/>
              </a:pPr>
              <a:t>3.6.2011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A457D-BC74-4289-89AF-94DF7D29ABB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6E380-8E3A-4AC7-9C3D-28E2F7409E04}" type="datetimeFigureOut">
              <a:rPr lang="cs-CZ"/>
              <a:pPr>
                <a:defRPr/>
              </a:pPr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10610-2D78-4220-B8C0-1DD9BFC3E3A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E60F8-6CEE-45A1-9C4C-728290D04EB1}" type="datetimeFigureOut">
              <a:rPr lang="cs-CZ"/>
              <a:pPr>
                <a:defRPr/>
              </a:pPr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4E996-BF92-41E4-9FDF-60C65DD998D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F5EFFB-17E5-4CFC-AE29-8D48EE19F0EF}" type="datetimeFigureOut">
              <a:rPr lang="cs-CZ"/>
              <a:pPr>
                <a:defRPr/>
              </a:pPr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01EB9B6-602A-495D-BE35-18ADBA240D7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www.youtube.com/watch?v=ECT6FY4cby0&amp;feature=player_embedde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6350" y="2133591"/>
            <a:ext cx="9704591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+mn-lt"/>
                <a:cs typeface="+mn-cs"/>
              </a:rPr>
              <a:t>ANATOMIE SLUCHOVÉHO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+mn-lt"/>
                <a:cs typeface="+mn-cs"/>
              </a:rPr>
              <a:t>ÚSTROJÍ</a:t>
            </a:r>
          </a:p>
        </p:txBody>
      </p:sp>
      <p:sp>
        <p:nvSpPr>
          <p:cNvPr id="3" name="Obdélník 2"/>
          <p:cNvSpPr/>
          <p:nvPr/>
        </p:nvSpPr>
        <p:spPr>
          <a:xfrm>
            <a:off x="2214546" y="4429132"/>
            <a:ext cx="544335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Organum </a:t>
            </a:r>
            <a:r>
              <a:rPr lang="cs-CZ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auditum</a:t>
            </a:r>
            <a:endParaRPr lang="cs-CZ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3317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404813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smtClean="0"/>
          </a:p>
        </p:txBody>
      </p:sp>
      <p:sp>
        <p:nvSpPr>
          <p:cNvPr id="14338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i="1" u="sng" smtClean="0">
                <a:solidFill>
                  <a:srgbClr val="FFFF00"/>
                </a:solidFill>
              </a:rPr>
              <a:t>1.zevní ucho </a:t>
            </a:r>
            <a:r>
              <a:rPr lang="cs-CZ" smtClean="0">
                <a:solidFill>
                  <a:srgbClr val="FFFF00"/>
                </a:solidFill>
              </a:rPr>
              <a:t>= AURIS EXTERNA (boltec,zvukovod,bubínek)</a:t>
            </a:r>
          </a:p>
          <a:p>
            <a:r>
              <a:rPr lang="cs-CZ" b="1" i="1" u="sng" smtClean="0">
                <a:solidFill>
                  <a:srgbClr val="FFFF00"/>
                </a:solidFill>
              </a:rPr>
              <a:t>2.střední ucho </a:t>
            </a:r>
            <a:r>
              <a:rPr lang="cs-CZ" smtClean="0">
                <a:solidFill>
                  <a:srgbClr val="FFFF00"/>
                </a:solidFill>
              </a:rPr>
              <a:t>= AURIS MEDIA (sluchové buňky, Eustachova trubice)</a:t>
            </a:r>
          </a:p>
          <a:p>
            <a:r>
              <a:rPr lang="cs-CZ" b="1" i="1" u="sng" smtClean="0">
                <a:solidFill>
                  <a:srgbClr val="FFFF00"/>
                </a:solidFill>
              </a:rPr>
              <a:t>3.vnitřní ucho </a:t>
            </a:r>
            <a:r>
              <a:rPr lang="cs-CZ" smtClean="0">
                <a:solidFill>
                  <a:srgbClr val="FFFF00"/>
                </a:solidFill>
              </a:rPr>
              <a:t>= AURIS</a:t>
            </a:r>
            <a:r>
              <a:rPr lang="cs-CZ" b="1" smtClean="0">
                <a:solidFill>
                  <a:srgbClr val="FFFF00"/>
                </a:solidFill>
              </a:rPr>
              <a:t> INTERNA (labyrint, hlemýžď , polokruhové kanálky)</a:t>
            </a:r>
          </a:p>
          <a:p>
            <a:endParaRPr lang="cs-CZ" smtClean="0">
              <a:solidFill>
                <a:schemeClr val="bg2"/>
              </a:solidFill>
            </a:endParaRPr>
          </a:p>
        </p:txBody>
      </p:sp>
      <p:pic>
        <p:nvPicPr>
          <p:cNvPr id="14340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5805488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5">
                    <a:lumMod val="75000"/>
                  </a:schemeClr>
                </a:solidFill>
              </a:rPr>
              <a:t>a)Zevní ucho</a:t>
            </a:r>
            <a:br>
              <a:rPr lang="cs-CZ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cs-CZ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188" y="1143000"/>
            <a:ext cx="8229600" cy="4525963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Má dvě části </a:t>
            </a:r>
            <a:r>
              <a:rPr lang="cs-CZ" dirty="0" smtClean="0">
                <a:solidFill>
                  <a:schemeClr val="bg1"/>
                </a:solidFill>
              </a:rPr>
              <a:t>: viditelná – boltec (</a:t>
            </a:r>
            <a:r>
              <a:rPr lang="cs-CZ" dirty="0" err="1" smtClean="0">
                <a:solidFill>
                  <a:schemeClr val="bg1"/>
                </a:solidFill>
              </a:rPr>
              <a:t>auricula</a:t>
            </a:r>
            <a:r>
              <a:rPr lang="cs-CZ" dirty="0" smtClean="0">
                <a:solidFill>
                  <a:schemeClr val="bg1"/>
                </a:solidFill>
              </a:rPr>
              <a:t>)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>
                <a:solidFill>
                  <a:schemeClr val="bg1"/>
                </a:solidFill>
              </a:rPr>
              <a:t>                               skrytá- zvukovod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BOLTEC</a:t>
            </a:r>
            <a:r>
              <a:rPr lang="cs-CZ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- </a:t>
            </a:r>
            <a:r>
              <a:rPr lang="cs-CZ" sz="2800" dirty="0" smtClean="0">
                <a:solidFill>
                  <a:schemeClr val="bg1"/>
                </a:solidFill>
              </a:rPr>
              <a:t>Tvořený chrupavčitou tkání a kůží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800" dirty="0" smtClean="0">
                <a:solidFill>
                  <a:schemeClr val="bg1"/>
                </a:solidFill>
              </a:rPr>
              <a:t>   -Soustřeďuje zvuky z okolí,tak aby se dostaly do zvukovodu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28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i="1" u="sng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Helix</a:t>
            </a:r>
            <a:r>
              <a:rPr lang="cs-CZ" dirty="0" smtClean="0"/>
              <a:t> </a:t>
            </a:r>
            <a:r>
              <a:rPr lang="cs-CZ" dirty="0">
                <a:solidFill>
                  <a:schemeClr val="bg1"/>
                </a:solidFill>
              </a:rPr>
              <a:t>– zevní zavinutý okraj </a:t>
            </a:r>
            <a:r>
              <a:rPr lang="cs-CZ" dirty="0" smtClean="0">
                <a:solidFill>
                  <a:schemeClr val="bg1"/>
                </a:solidFill>
              </a:rPr>
              <a:t>boltce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i="1" u="sng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Antihelix</a:t>
            </a:r>
            <a:r>
              <a:rPr lang="cs-CZ" i="1" dirty="0" smtClean="0"/>
              <a:t> </a:t>
            </a:r>
            <a:r>
              <a:rPr lang="cs-CZ" dirty="0" smtClean="0">
                <a:solidFill>
                  <a:schemeClr val="bg1"/>
                </a:solidFill>
              </a:rPr>
              <a:t>–</a:t>
            </a:r>
            <a:r>
              <a:rPr lang="cs-CZ" dirty="0" smtClean="0"/>
              <a:t> </a:t>
            </a:r>
            <a:r>
              <a:rPr lang="cs-CZ" dirty="0" smtClean="0">
                <a:solidFill>
                  <a:schemeClr val="bg1"/>
                </a:solidFill>
              </a:rPr>
              <a:t>val v ploše boltce</a:t>
            </a:r>
            <a:r>
              <a:rPr lang="cs-CZ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, podél </a:t>
            </a:r>
            <a:r>
              <a:rPr lang="cs-CZ" dirty="0" smtClean="0">
                <a:solidFill>
                  <a:schemeClr val="bg1"/>
                </a:solidFill>
              </a:rPr>
              <a:t>zadní části </a:t>
            </a:r>
            <a:r>
              <a:rPr lang="cs-CZ" dirty="0" err="1" smtClean="0">
                <a:solidFill>
                  <a:schemeClr val="bg1"/>
                </a:solidFill>
              </a:rPr>
              <a:t>helixu</a:t>
            </a:r>
            <a:endParaRPr lang="cs-CZ" dirty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/>
          </a:p>
        </p:txBody>
      </p:sp>
      <p:pic>
        <p:nvPicPr>
          <p:cNvPr id="15364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573405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5">
                    <a:lumMod val="75000"/>
                  </a:schemeClr>
                </a:solidFill>
              </a:rPr>
              <a:t>a)Zevní ucho</a:t>
            </a:r>
            <a:endParaRPr lang="cs-CZ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ZVUKOVOD (</a:t>
            </a:r>
            <a:r>
              <a:rPr lang="cs-CZ" i="1" u="sng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meatus</a:t>
            </a:r>
            <a:r>
              <a:rPr lang="cs-CZ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cs-CZ" i="1" u="sng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acusticus</a:t>
            </a:r>
            <a:r>
              <a:rPr lang="cs-CZ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cs-CZ" i="1" u="sng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externus</a:t>
            </a:r>
            <a:r>
              <a:rPr lang="cs-CZ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)</a:t>
            </a:r>
            <a:r>
              <a:rPr lang="cs-CZ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-</a:t>
            </a:r>
            <a:r>
              <a:rPr lang="cs-CZ" dirty="0" smtClean="0">
                <a:solidFill>
                  <a:schemeClr val="bg1"/>
                </a:solidFill>
              </a:rPr>
              <a:t>               Je 2 centimetry dlouhá,esovitě prohnutá trubice.Končí blankou-bubínkem.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>
                <a:solidFill>
                  <a:schemeClr val="bg1"/>
                </a:solidFill>
              </a:rPr>
              <a:t>  - Obsahuje drobné žlázky</a:t>
            </a:r>
            <a:r>
              <a:rPr lang="cs-CZ" dirty="0">
                <a:solidFill>
                  <a:srgbClr val="FF0000"/>
                </a:solidFill>
              </a:rPr>
              <a:t>(</a:t>
            </a:r>
            <a:r>
              <a:rPr lang="cs-CZ" dirty="0" err="1">
                <a:solidFill>
                  <a:srgbClr val="FF0000"/>
                </a:solidFill>
              </a:rPr>
              <a:t>glandulae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cs-CZ" dirty="0" err="1" smtClean="0">
                <a:solidFill>
                  <a:srgbClr val="FF0000"/>
                </a:solidFill>
              </a:rPr>
              <a:t>ceruminosae</a:t>
            </a:r>
            <a:r>
              <a:rPr lang="cs-CZ" dirty="0" smtClean="0">
                <a:solidFill>
                  <a:srgbClr val="FF0000"/>
                </a:solidFill>
              </a:rPr>
              <a:t>) </a:t>
            </a:r>
            <a:r>
              <a:rPr lang="cs-CZ" dirty="0" smtClean="0">
                <a:solidFill>
                  <a:schemeClr val="bg1"/>
                </a:solidFill>
              </a:rPr>
              <a:t>, ušní maz</a:t>
            </a:r>
            <a:r>
              <a:rPr lang="cs-CZ" dirty="0" smtClean="0">
                <a:solidFill>
                  <a:srgbClr val="FF0000"/>
                </a:solidFill>
              </a:rPr>
              <a:t>(</a:t>
            </a:r>
            <a:r>
              <a:rPr lang="cs-CZ" dirty="0" err="1" smtClean="0">
                <a:solidFill>
                  <a:srgbClr val="FF0000"/>
                </a:solidFill>
              </a:rPr>
              <a:t>cerumen</a:t>
            </a:r>
            <a:r>
              <a:rPr lang="cs-CZ" dirty="0" smtClean="0">
                <a:solidFill>
                  <a:srgbClr val="FF0000"/>
                </a:solidFill>
              </a:rPr>
              <a:t>) </a:t>
            </a:r>
            <a:r>
              <a:rPr lang="cs-CZ" dirty="0" smtClean="0">
                <a:solidFill>
                  <a:schemeClr val="bg1"/>
                </a:solidFill>
              </a:rPr>
              <a:t>a drobné chloupky=ochrana proti nečistotám.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>
                <a:solidFill>
                  <a:schemeClr val="bg1"/>
                </a:solidFill>
              </a:rPr>
              <a:t>  - Podkladem části vnitřní je </a:t>
            </a:r>
            <a:r>
              <a:rPr lang="cs-CZ" dirty="0" smtClean="0">
                <a:solidFill>
                  <a:srgbClr val="FF0000"/>
                </a:solidFill>
              </a:rPr>
              <a:t>(</a:t>
            </a:r>
            <a:r>
              <a:rPr lang="cs-CZ" dirty="0" err="1" smtClean="0">
                <a:solidFill>
                  <a:srgbClr val="FF0000"/>
                </a:solidFill>
              </a:rPr>
              <a:t>pars</a:t>
            </a:r>
            <a:r>
              <a:rPr lang="cs-CZ" dirty="0" smtClean="0">
                <a:solidFill>
                  <a:srgbClr val="FF0000"/>
                </a:solidFill>
              </a:rPr>
              <a:t> </a:t>
            </a:r>
            <a:r>
              <a:rPr lang="cs-CZ" dirty="0" err="1" smtClean="0">
                <a:solidFill>
                  <a:srgbClr val="FF0000"/>
                </a:solidFill>
              </a:rPr>
              <a:t>tympanica</a:t>
            </a:r>
            <a:r>
              <a:rPr lang="cs-CZ" dirty="0" smtClean="0">
                <a:solidFill>
                  <a:srgbClr val="FF0000"/>
                </a:solidFill>
              </a:rPr>
              <a:t>) </a:t>
            </a:r>
            <a:r>
              <a:rPr lang="cs-CZ" dirty="0" smtClean="0">
                <a:solidFill>
                  <a:schemeClr val="bg1"/>
                </a:solidFill>
              </a:rPr>
              <a:t>spánkové kosti.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16388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598170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5">
                    <a:lumMod val="75000"/>
                  </a:schemeClr>
                </a:solidFill>
              </a:rPr>
              <a:t>a)Zevní ucho</a:t>
            </a:r>
            <a:endParaRPr lang="cs-CZ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BUBÍNEK (</a:t>
            </a:r>
            <a:r>
              <a:rPr lang="cs-CZ" b="1" i="1" u="sng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membrana</a:t>
            </a:r>
            <a:r>
              <a:rPr lang="cs-CZ" b="1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cs-CZ" b="1" i="1" u="sng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tympani</a:t>
            </a:r>
            <a:r>
              <a:rPr lang="cs-CZ" b="1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)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 </a:t>
            </a:r>
            <a:r>
              <a:rPr lang="cs-CZ" dirty="0" smtClean="0">
                <a:solidFill>
                  <a:schemeClr val="bg1"/>
                </a:solidFill>
              </a:rPr>
              <a:t>- Odděluje střední ucho od zevního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cs-CZ" dirty="0" smtClean="0">
                <a:solidFill>
                  <a:schemeClr val="bg1"/>
                </a:solidFill>
              </a:rPr>
              <a:t>Když na ni dopadne jakýkoliv zvuk, vibruje jako membrána na bubnu.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endParaRPr lang="cs-CZ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cs-CZ" dirty="0" smtClean="0">
                <a:solidFill>
                  <a:srgbClr val="FF0000"/>
                </a:solidFill>
              </a:rPr>
              <a:t>Vibrace se přenáší na sluchové </a:t>
            </a:r>
            <a:r>
              <a:rPr lang="cs-CZ" dirty="0" err="1" smtClean="0">
                <a:solidFill>
                  <a:srgbClr val="FF0000"/>
                </a:solidFill>
              </a:rPr>
              <a:t>klůstky</a:t>
            </a:r>
            <a:r>
              <a:rPr lang="cs-CZ" dirty="0" smtClean="0">
                <a:solidFill>
                  <a:srgbClr val="FF0000"/>
                </a:solidFill>
              </a:rPr>
              <a:t>- </a:t>
            </a:r>
            <a:r>
              <a:rPr lang="cs-CZ" b="1" u="sng" dirty="0" smtClean="0">
                <a:solidFill>
                  <a:schemeClr val="bg1"/>
                </a:solidFill>
              </a:rPr>
              <a:t>kovadlinka</a:t>
            </a:r>
            <a:r>
              <a:rPr lang="cs-CZ" b="1" dirty="0" smtClean="0">
                <a:solidFill>
                  <a:schemeClr val="bg1"/>
                </a:solidFill>
              </a:rPr>
              <a:t>,</a:t>
            </a:r>
            <a:r>
              <a:rPr lang="cs-CZ" b="1" u="sng" dirty="0" smtClean="0">
                <a:solidFill>
                  <a:schemeClr val="bg1"/>
                </a:solidFill>
              </a:rPr>
              <a:t>třmínek</a:t>
            </a:r>
            <a:r>
              <a:rPr lang="cs-CZ" b="1" dirty="0" smtClean="0">
                <a:solidFill>
                  <a:schemeClr val="bg1"/>
                </a:solidFill>
              </a:rPr>
              <a:t> a</a:t>
            </a:r>
            <a:r>
              <a:rPr lang="cs-CZ" b="1" u="sng" dirty="0" smtClean="0">
                <a:solidFill>
                  <a:schemeClr val="bg1"/>
                </a:solidFill>
              </a:rPr>
              <a:t> kladívko</a:t>
            </a:r>
            <a:r>
              <a:rPr lang="cs-CZ" u="sng" dirty="0" smtClean="0">
                <a:solidFill>
                  <a:schemeClr val="bg1"/>
                </a:solidFill>
              </a:rPr>
              <a:t>.Jsou </a:t>
            </a:r>
            <a:r>
              <a:rPr lang="cs-CZ" dirty="0" smtClean="0">
                <a:solidFill>
                  <a:schemeClr val="bg1"/>
                </a:solidFill>
              </a:rPr>
              <a:t>spojeny s bubínkem a tvoří </a:t>
            </a:r>
            <a:r>
              <a:rPr lang="cs-CZ" b="1" u="sng" dirty="0" smtClean="0">
                <a:solidFill>
                  <a:schemeClr val="bg1"/>
                </a:solidFill>
              </a:rPr>
              <a:t>převodní systém ucha</a:t>
            </a:r>
            <a:r>
              <a:rPr lang="cs-CZ" u="sng" dirty="0" smtClean="0">
                <a:solidFill>
                  <a:schemeClr val="bg1"/>
                </a:solidFill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17412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598170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5">
                    <a:lumMod val="75000"/>
                  </a:schemeClr>
                </a:solidFill>
              </a:rPr>
              <a:t>b)Střední ucho</a:t>
            </a:r>
            <a:endParaRPr lang="cs-CZ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* třmínek</a:t>
            </a:r>
            <a:r>
              <a:rPr lang="cs-CZ" b="1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  <a:sym typeface="Wingdings" pitchFamily="2" charset="2"/>
              </a:rPr>
              <a:t>: </a:t>
            </a:r>
            <a:r>
              <a:rPr lang="cs-CZ" dirty="0" smtClean="0">
                <a:solidFill>
                  <a:srgbClr val="FF0000"/>
                </a:solidFill>
                <a:sym typeface="Wingdings" pitchFamily="2" charset="2"/>
              </a:rPr>
              <a:t>(</a:t>
            </a:r>
            <a:r>
              <a:rPr lang="cs-CZ" dirty="0" err="1" smtClean="0">
                <a:solidFill>
                  <a:srgbClr val="FF0000"/>
                </a:solidFill>
                <a:sym typeface="Wingdings" pitchFamily="2" charset="2"/>
              </a:rPr>
              <a:t>stapes</a:t>
            </a:r>
            <a:r>
              <a:rPr lang="cs-CZ" dirty="0" smtClean="0">
                <a:solidFill>
                  <a:srgbClr val="FF0000"/>
                </a:solidFill>
                <a:sym typeface="Wingdings" pitchFamily="2" charset="2"/>
              </a:rPr>
              <a:t>) </a:t>
            </a:r>
            <a:r>
              <a:rPr lang="cs-CZ" dirty="0" smtClean="0">
                <a:solidFill>
                  <a:schemeClr val="bg1"/>
                </a:solidFill>
              </a:rPr>
              <a:t>nejmenší kůstka v našem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* Kladívko:</a:t>
            </a:r>
            <a:r>
              <a:rPr lang="cs-CZ" dirty="0" smtClean="0"/>
              <a:t> </a:t>
            </a:r>
            <a:r>
              <a:rPr lang="cs-CZ" dirty="0" smtClean="0">
                <a:solidFill>
                  <a:srgbClr val="FF0000"/>
                </a:solidFill>
              </a:rPr>
              <a:t>(</a:t>
            </a:r>
            <a:r>
              <a:rPr lang="cs-CZ" dirty="0" err="1" smtClean="0">
                <a:solidFill>
                  <a:srgbClr val="FF0000"/>
                </a:solidFill>
              </a:rPr>
              <a:t>malleus</a:t>
            </a:r>
            <a:r>
              <a:rPr lang="cs-CZ" dirty="0" smtClean="0">
                <a:solidFill>
                  <a:srgbClr val="FF0000"/>
                </a:solidFill>
              </a:rPr>
              <a:t>) </a:t>
            </a:r>
            <a:r>
              <a:rPr lang="cs-CZ" dirty="0" smtClean="0">
                <a:solidFill>
                  <a:schemeClr val="bg1"/>
                </a:solidFill>
              </a:rPr>
              <a:t>je kůstka kyjovitého tvaru. </a:t>
            </a:r>
            <a:endParaRPr lang="cs-CZ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18436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598170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5">
                    <a:lumMod val="75000"/>
                  </a:schemeClr>
                </a:solidFill>
              </a:rPr>
              <a:t>b)Střední ucho</a:t>
            </a:r>
            <a:endParaRPr lang="cs-CZ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b="1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*Kovadlinka: </a:t>
            </a:r>
            <a:r>
              <a:rPr lang="cs-CZ" dirty="0" smtClean="0">
                <a:solidFill>
                  <a:schemeClr val="bg1"/>
                </a:solidFill>
              </a:rPr>
              <a:t>tvoří střední část řetězce                  sluchových kůstek</a:t>
            </a:r>
            <a:endParaRPr lang="cs-CZ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>
                <a:solidFill>
                  <a:schemeClr val="bg1"/>
                </a:solidFill>
              </a:rPr>
              <a:t>   Z něj vystupuje </a:t>
            </a:r>
            <a:r>
              <a:rPr lang="cs-CZ" dirty="0" err="1" smtClean="0">
                <a:solidFill>
                  <a:srgbClr val="FF0000"/>
                </a:solidFill>
              </a:rPr>
              <a:t>processus</a:t>
            </a:r>
            <a:r>
              <a:rPr lang="cs-CZ" dirty="0" smtClean="0">
                <a:solidFill>
                  <a:srgbClr val="FF0000"/>
                </a:solidFill>
              </a:rPr>
              <a:t> </a:t>
            </a:r>
            <a:r>
              <a:rPr lang="cs-CZ" dirty="0" err="1" smtClean="0">
                <a:solidFill>
                  <a:srgbClr val="FF0000"/>
                </a:solidFill>
              </a:rPr>
              <a:t>lenticularis</a:t>
            </a:r>
            <a:r>
              <a:rPr lang="cs-CZ" dirty="0" smtClean="0">
                <a:solidFill>
                  <a:srgbClr val="FF0000"/>
                </a:solidFill>
              </a:rPr>
              <a:t> – </a:t>
            </a:r>
            <a:r>
              <a:rPr lang="cs-CZ" dirty="0" smtClean="0">
                <a:solidFill>
                  <a:schemeClr val="bg1"/>
                </a:solidFill>
              </a:rPr>
              <a:t>chrupavčitý výběžek, kterým se kovadlinka připojuje k hlavici třmínku.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19460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598170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5">
                    <a:lumMod val="75000"/>
                  </a:schemeClr>
                </a:solidFill>
              </a:rPr>
              <a:t>b)Střední ucho</a:t>
            </a:r>
            <a:endParaRPr lang="cs-CZ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EUSTACHOVA TRUBICE (tuba </a:t>
            </a:r>
            <a:r>
              <a:rPr lang="cs-CZ" b="1" i="1" u="sng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auditiva</a:t>
            </a:r>
            <a:r>
              <a:rPr lang="cs-CZ" b="1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solidFill>
                  <a:schemeClr val="bg1"/>
                </a:solidFill>
              </a:rPr>
              <a:t>Spojuje středoušní dutinu s nosohltanem. Přivádí vzduch do středouší a vyrovnává případné tlakové rozdíly</a:t>
            </a:r>
            <a:r>
              <a:rPr lang="cs-CZ" dirty="0" smtClean="0"/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SKLÍPKOVÝ SYSTÉM:</a:t>
            </a:r>
            <a:r>
              <a:rPr lang="cs-CZ" dirty="0" smtClean="0"/>
              <a:t> </a:t>
            </a:r>
            <a:r>
              <a:rPr lang="cs-CZ" dirty="0" smtClean="0">
                <a:solidFill>
                  <a:schemeClr val="bg1"/>
                </a:solidFill>
              </a:rPr>
              <a:t>se společně s Eustachovou trubicí podílí na vyrovnávání tlaků ve středoušní dutině.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20484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598170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5">
                    <a:lumMod val="75000"/>
                  </a:schemeClr>
                </a:solidFill>
              </a:rPr>
              <a:t>c)Vnitřní ucho</a:t>
            </a:r>
            <a:endParaRPr lang="cs-CZ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VESTIBULUM: </a:t>
            </a:r>
            <a:r>
              <a:rPr lang="cs-CZ" dirty="0">
                <a:solidFill>
                  <a:schemeClr val="bg1">
                    <a:lumMod val="95000"/>
                  </a:schemeClr>
                </a:solidFill>
              </a:rPr>
              <a:t>je vstupní částí do vnitřního </a:t>
            </a:r>
            <a:r>
              <a:rPr lang="cs-CZ" dirty="0" smtClean="0">
                <a:solidFill>
                  <a:schemeClr val="bg1">
                    <a:lumMod val="95000"/>
                  </a:schemeClr>
                </a:solidFill>
              </a:rPr>
              <a:t>ucha. </a:t>
            </a:r>
            <a:r>
              <a:rPr lang="cs-CZ" dirty="0">
                <a:solidFill>
                  <a:schemeClr val="bg1">
                    <a:lumMod val="95000"/>
                  </a:schemeClr>
                </a:solidFill>
              </a:rPr>
              <a:t>Uvnitř </a:t>
            </a:r>
            <a:r>
              <a:rPr lang="cs-CZ" dirty="0" smtClean="0">
                <a:solidFill>
                  <a:schemeClr val="bg1">
                    <a:lumMod val="95000"/>
                  </a:schemeClr>
                </a:solidFill>
              </a:rPr>
              <a:t>jsou dva </a:t>
            </a:r>
            <a:r>
              <a:rPr lang="cs-CZ" dirty="0">
                <a:solidFill>
                  <a:schemeClr val="bg1">
                    <a:lumMod val="95000"/>
                  </a:schemeClr>
                </a:solidFill>
              </a:rPr>
              <a:t>váčky blanitého labyrintu – </a:t>
            </a:r>
            <a:r>
              <a:rPr lang="cs-CZ" dirty="0" smtClean="0">
                <a:solidFill>
                  <a:schemeClr val="bg1">
                    <a:lumMod val="95000"/>
                  </a:schemeClr>
                </a:solidFill>
              </a:rPr>
              <a:t>VEJČITÝ,KULOVITÝ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i="1" u="sng" dirty="0" smtClean="0">
                <a:solidFill>
                  <a:srgbClr val="FFFF00"/>
                </a:solidFill>
              </a:rPr>
              <a:t>1. ústrojí rovnovážné = vestibulární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solidFill>
                  <a:schemeClr val="bg1"/>
                </a:solidFill>
              </a:rPr>
              <a:t>Informace o poloze hlavy</a:t>
            </a:r>
            <a:endParaRPr lang="cs-CZ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>
                <a:solidFill>
                  <a:schemeClr val="bg1"/>
                </a:solidFill>
              </a:rPr>
              <a:t>    = Smyslové buňky přijímají </a:t>
            </a:r>
            <a:r>
              <a:rPr lang="cs-CZ" dirty="0">
                <a:solidFill>
                  <a:schemeClr val="bg1"/>
                </a:solidFill>
              </a:rPr>
              <a:t>podněty a </a:t>
            </a:r>
            <a:r>
              <a:rPr lang="cs-CZ" dirty="0" smtClean="0">
                <a:solidFill>
                  <a:schemeClr val="bg1"/>
                </a:solidFill>
              </a:rPr>
              <a:t>mění </a:t>
            </a:r>
            <a:r>
              <a:rPr lang="cs-CZ" dirty="0">
                <a:solidFill>
                  <a:schemeClr val="bg1"/>
                </a:solidFill>
              </a:rPr>
              <a:t>je v nervové vzruchy, které pak předávají vestibulárnímu </a:t>
            </a:r>
            <a:r>
              <a:rPr lang="cs-CZ" dirty="0" smtClean="0">
                <a:solidFill>
                  <a:schemeClr val="bg1"/>
                </a:solidFill>
              </a:rPr>
              <a:t>nervu.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21508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598170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5">
                    <a:lumMod val="75000"/>
                  </a:schemeClr>
                </a:solidFill>
              </a:rPr>
              <a:t>c)Vnitřní ucho</a:t>
            </a:r>
            <a:endParaRPr lang="cs-CZ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POLOKRUHOVITÉ CHODBIČKY: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b="1" dirty="0" smtClean="0">
                <a:solidFill>
                  <a:schemeClr val="bg1"/>
                </a:solidFill>
              </a:rPr>
              <a:t>    </a:t>
            </a:r>
            <a:r>
              <a:rPr lang="cs-CZ" dirty="0" smtClean="0">
                <a:solidFill>
                  <a:schemeClr val="bg1"/>
                </a:solidFill>
              </a:rPr>
              <a:t>Obsahují</a:t>
            </a:r>
            <a:r>
              <a:rPr lang="cs-CZ" b="1" dirty="0" smtClean="0">
                <a:solidFill>
                  <a:schemeClr val="bg1"/>
                </a:solidFill>
              </a:rPr>
              <a:t> </a:t>
            </a:r>
            <a:r>
              <a:rPr lang="cs-CZ" dirty="0" smtClean="0">
                <a:solidFill>
                  <a:schemeClr val="bg1"/>
                </a:solidFill>
              </a:rPr>
              <a:t>buňky regulující rovnováhu lidského těla. Leží ve třech navzájem kolmých rovinách.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>
                <a:solidFill>
                  <a:schemeClr val="bg1"/>
                </a:solidFill>
              </a:rPr>
              <a:t>       - </a:t>
            </a:r>
            <a:r>
              <a:rPr lang="cs-CZ" dirty="0" err="1" smtClean="0">
                <a:solidFill>
                  <a:schemeClr val="bg1"/>
                </a:solidFill>
              </a:rPr>
              <a:t>informce</a:t>
            </a:r>
            <a:r>
              <a:rPr lang="cs-CZ" dirty="0" smtClean="0">
                <a:solidFill>
                  <a:schemeClr val="bg1"/>
                </a:solidFill>
              </a:rPr>
              <a:t> o pohybu hlavy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u="sng" dirty="0" err="1" smtClean="0">
                <a:solidFill>
                  <a:srgbClr val="FF0000"/>
                </a:solidFill>
              </a:rPr>
              <a:t>Canalis</a:t>
            </a:r>
            <a:r>
              <a:rPr lang="cs-CZ" u="sng" dirty="0" smtClean="0">
                <a:solidFill>
                  <a:srgbClr val="FF0000"/>
                </a:solidFill>
              </a:rPr>
              <a:t> </a:t>
            </a:r>
            <a:r>
              <a:rPr lang="cs-CZ" u="sng" dirty="0" err="1" smtClean="0">
                <a:solidFill>
                  <a:srgbClr val="FF0000"/>
                </a:solidFill>
              </a:rPr>
              <a:t>semicularis</a:t>
            </a:r>
            <a:r>
              <a:rPr lang="cs-CZ" u="sng" dirty="0" smtClean="0">
                <a:solidFill>
                  <a:srgbClr val="FF0000"/>
                </a:solidFill>
              </a:rPr>
              <a:t> </a:t>
            </a:r>
            <a:r>
              <a:rPr lang="cs-CZ" u="sng" dirty="0" err="1" smtClean="0">
                <a:solidFill>
                  <a:srgbClr val="FF0000"/>
                </a:solidFill>
              </a:rPr>
              <a:t>anterior</a:t>
            </a:r>
            <a:r>
              <a:rPr lang="cs-CZ" u="sng" dirty="0" smtClean="0">
                <a:solidFill>
                  <a:srgbClr val="FF0000"/>
                </a:solidFill>
              </a:rPr>
              <a:t> </a:t>
            </a:r>
            <a:r>
              <a:rPr lang="cs-CZ" dirty="0" smtClean="0">
                <a:solidFill>
                  <a:schemeClr val="bg1"/>
                </a:solidFill>
              </a:rPr>
              <a:t>se vyklenuje nahoru, kolmo na podélnou osu pyramidy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i="1" u="sng" dirty="0" err="1" smtClean="0">
                <a:solidFill>
                  <a:srgbClr val="FF0000"/>
                </a:solidFill>
              </a:rPr>
              <a:t>Canalis</a:t>
            </a:r>
            <a:r>
              <a:rPr lang="cs-CZ" b="1" i="1" u="sng" dirty="0" smtClean="0">
                <a:solidFill>
                  <a:srgbClr val="FF0000"/>
                </a:solidFill>
              </a:rPr>
              <a:t> </a:t>
            </a:r>
            <a:r>
              <a:rPr lang="cs-CZ" b="1" i="1" u="sng" dirty="0" err="1" smtClean="0">
                <a:solidFill>
                  <a:srgbClr val="FF0000"/>
                </a:solidFill>
              </a:rPr>
              <a:t>semicularis</a:t>
            </a:r>
            <a:r>
              <a:rPr lang="cs-CZ" b="1" i="1" u="sng" dirty="0" smtClean="0">
                <a:solidFill>
                  <a:srgbClr val="FF0000"/>
                </a:solidFill>
              </a:rPr>
              <a:t> </a:t>
            </a:r>
            <a:r>
              <a:rPr lang="cs-CZ" b="1" i="1" u="sng" dirty="0" err="1" smtClean="0">
                <a:solidFill>
                  <a:srgbClr val="FF0000"/>
                </a:solidFill>
              </a:rPr>
              <a:t>posterior</a:t>
            </a:r>
            <a:r>
              <a:rPr lang="cs-CZ" u="sng" dirty="0" smtClean="0">
                <a:solidFill>
                  <a:srgbClr val="FF0000"/>
                </a:solidFill>
              </a:rPr>
              <a:t> </a:t>
            </a:r>
            <a:r>
              <a:rPr lang="cs-CZ" dirty="0" smtClean="0">
                <a:solidFill>
                  <a:schemeClr val="bg1"/>
                </a:solidFill>
              </a:rPr>
              <a:t>se vyklenuje dozadu, rovnoběžně s podélnou osou pyramidy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i="1" dirty="0" err="1" smtClean="0">
                <a:solidFill>
                  <a:srgbClr val="FF0000"/>
                </a:solidFill>
              </a:rPr>
              <a:t>Canalis</a:t>
            </a:r>
            <a:r>
              <a:rPr lang="cs-CZ" b="1" i="1" dirty="0" smtClean="0">
                <a:solidFill>
                  <a:srgbClr val="FF0000"/>
                </a:solidFill>
              </a:rPr>
              <a:t> </a:t>
            </a:r>
            <a:r>
              <a:rPr lang="cs-CZ" b="1" i="1" dirty="0" err="1" smtClean="0">
                <a:solidFill>
                  <a:srgbClr val="FF0000"/>
                </a:solidFill>
              </a:rPr>
              <a:t>semicularis</a:t>
            </a:r>
            <a:r>
              <a:rPr lang="cs-CZ" b="1" i="1" dirty="0" smtClean="0">
                <a:solidFill>
                  <a:srgbClr val="FF0000"/>
                </a:solidFill>
              </a:rPr>
              <a:t> </a:t>
            </a:r>
            <a:r>
              <a:rPr lang="cs-CZ" b="1" i="1" dirty="0" err="1" smtClean="0">
                <a:solidFill>
                  <a:srgbClr val="FF0000"/>
                </a:solidFill>
              </a:rPr>
              <a:t>lateralis</a:t>
            </a:r>
            <a:r>
              <a:rPr lang="cs-CZ" dirty="0" smtClean="0">
                <a:solidFill>
                  <a:srgbClr val="FF0000"/>
                </a:solidFill>
              </a:rPr>
              <a:t> </a:t>
            </a:r>
            <a:r>
              <a:rPr lang="cs-CZ" dirty="0" smtClean="0">
                <a:solidFill>
                  <a:schemeClr val="bg1"/>
                </a:solidFill>
              </a:rPr>
              <a:t>se vyklenuje laterálně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22532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598170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5">
                    <a:lumMod val="75000"/>
                  </a:schemeClr>
                </a:solidFill>
              </a:rPr>
              <a:t>c)Vnitřní ucho</a:t>
            </a:r>
            <a:endParaRPr lang="cs-CZ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HLEMÝŽĎ :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>
                <a:solidFill>
                  <a:schemeClr val="bg1"/>
                </a:solidFill>
              </a:rPr>
              <a:t>    Obsahuje vlastní sluchové ústrojí</a:t>
            </a:r>
            <a:r>
              <a:rPr lang="cs-CZ" dirty="0" smtClean="0">
                <a:solidFill>
                  <a:srgbClr val="FF0000"/>
                </a:solidFill>
              </a:rPr>
              <a:t> (</a:t>
            </a:r>
            <a:r>
              <a:rPr lang="cs-CZ" dirty="0">
                <a:solidFill>
                  <a:srgbClr val="FF0000"/>
                </a:solidFill>
              </a:rPr>
              <a:t>C</a:t>
            </a:r>
            <a:r>
              <a:rPr lang="cs-CZ" dirty="0" smtClean="0">
                <a:solidFill>
                  <a:srgbClr val="FF0000"/>
                </a:solidFill>
              </a:rPr>
              <a:t>ortiho orgán).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>
                <a:solidFill>
                  <a:srgbClr val="FF0000"/>
                </a:solidFill>
              </a:rPr>
              <a:t>     </a:t>
            </a:r>
            <a:r>
              <a:rPr lang="cs-CZ" dirty="0" smtClean="0">
                <a:solidFill>
                  <a:schemeClr val="bg1"/>
                </a:solidFill>
              </a:rPr>
              <a:t>Přenášejí se do něj vibrace,které rozechvějí vláskové buňky uložené ve speciální tekutině.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i="1" u="sng" dirty="0" smtClean="0">
                <a:solidFill>
                  <a:srgbClr val="FFFF00"/>
                </a:solidFill>
              </a:rPr>
              <a:t>2.= ústrojí sluchové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solidFill>
                  <a:srgbClr val="FFFF00"/>
                </a:solidFill>
              </a:rPr>
              <a:t>°°KOSTĚNÝ HLEMÝŽĎ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solidFill>
                  <a:srgbClr val="FFFF00"/>
                </a:solidFill>
              </a:rPr>
              <a:t>°°BLANITÝ HLEMÝŽĎ – </a:t>
            </a:r>
            <a:r>
              <a:rPr lang="cs-CZ" dirty="0" err="1" smtClean="0">
                <a:solidFill>
                  <a:srgbClr val="FF0000"/>
                </a:solidFill>
              </a:rPr>
              <a:t>cochlea</a:t>
            </a:r>
            <a:r>
              <a:rPr lang="cs-CZ" dirty="0" smtClean="0">
                <a:solidFill>
                  <a:srgbClr val="FF0000"/>
                </a:solidFill>
              </a:rPr>
              <a:t> – </a:t>
            </a:r>
            <a:r>
              <a:rPr lang="cs-CZ" dirty="0" smtClean="0">
                <a:solidFill>
                  <a:srgbClr val="FFFF00"/>
                </a:solidFill>
              </a:rPr>
              <a:t>obsahuje </a:t>
            </a:r>
            <a:r>
              <a:rPr lang="cs-CZ" dirty="0">
                <a:solidFill>
                  <a:srgbClr val="FFFF00"/>
                </a:solidFill>
              </a:rPr>
              <a:t>C</a:t>
            </a:r>
            <a:r>
              <a:rPr lang="cs-CZ" dirty="0" smtClean="0">
                <a:solidFill>
                  <a:srgbClr val="FFFF00"/>
                </a:solidFill>
              </a:rPr>
              <a:t>ortiho orgány – smysl. ústrojí sluchu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solidFill>
                  <a:srgbClr val="FFFF00"/>
                </a:solidFill>
              </a:rPr>
              <a:t>-uvnitř endolymfa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solidFill>
                  <a:srgbClr val="FFFF00"/>
                </a:solidFill>
              </a:rPr>
              <a:t>-mezi kostěným a blanitým hlemýžděm je perilymfa – zevní tekutina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>
              <a:solidFill>
                <a:srgbClr val="FFFF00"/>
              </a:solidFill>
            </a:endParaRPr>
          </a:p>
        </p:txBody>
      </p:sp>
      <p:pic>
        <p:nvPicPr>
          <p:cNvPr id="23556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598170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C:\Documents and Settings\Michal\Plocha\StredniUcho1711n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000125"/>
            <a:ext cx="8131175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Přímá spojovací šipka 5"/>
          <p:cNvCxnSpPr/>
          <p:nvPr/>
        </p:nvCxnSpPr>
        <p:spPr>
          <a:xfrm rot="5400000" flipH="1" flipV="1">
            <a:off x="2857500" y="4429125"/>
            <a:ext cx="1588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šipka 7"/>
          <p:cNvCxnSpPr/>
          <p:nvPr/>
        </p:nvCxnSpPr>
        <p:spPr>
          <a:xfrm rot="16200000" flipH="1">
            <a:off x="2786063" y="4429125"/>
            <a:ext cx="71438" cy="7143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šipka 9"/>
          <p:cNvCxnSpPr/>
          <p:nvPr/>
        </p:nvCxnSpPr>
        <p:spPr>
          <a:xfrm rot="16200000" flipV="1">
            <a:off x="2000250" y="3714750"/>
            <a:ext cx="928688" cy="6429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581" name="TextovéPole 17"/>
          <p:cNvSpPr txBox="1">
            <a:spLocks noChangeArrowheads="1"/>
          </p:cNvSpPr>
          <p:nvPr/>
        </p:nvSpPr>
        <p:spPr bwMode="auto">
          <a:xfrm>
            <a:off x="1428750" y="3214688"/>
            <a:ext cx="1643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>
                <a:latin typeface="Calibri" pitchFamily="34" charset="0"/>
              </a:rPr>
              <a:t>zevní ucho</a:t>
            </a:r>
          </a:p>
        </p:txBody>
      </p:sp>
      <p:cxnSp>
        <p:nvCxnSpPr>
          <p:cNvPr id="23" name="Přímá spojovací šipka 22"/>
          <p:cNvCxnSpPr/>
          <p:nvPr/>
        </p:nvCxnSpPr>
        <p:spPr>
          <a:xfrm rot="5400000" flipH="1" flipV="1">
            <a:off x="6357938" y="3214688"/>
            <a:ext cx="158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ovací šipka 24"/>
          <p:cNvCxnSpPr/>
          <p:nvPr/>
        </p:nvCxnSpPr>
        <p:spPr>
          <a:xfrm rot="10800000" flipV="1">
            <a:off x="6143625" y="2428875"/>
            <a:ext cx="1214438" cy="7143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4" name="TextovéPole 25"/>
          <p:cNvSpPr txBox="1">
            <a:spLocks noChangeArrowheads="1"/>
          </p:cNvSpPr>
          <p:nvPr/>
        </p:nvSpPr>
        <p:spPr bwMode="auto">
          <a:xfrm>
            <a:off x="7072313" y="2928938"/>
            <a:ext cx="12144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b="1">
                <a:latin typeface="Calibri" pitchFamily="34" charset="0"/>
              </a:rPr>
              <a:t>Vnitří ucho</a:t>
            </a:r>
          </a:p>
        </p:txBody>
      </p:sp>
      <p:pic>
        <p:nvPicPr>
          <p:cNvPr id="24586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Zástupný symbol pro obsah 3" descr="vnejsi-ucho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00188" y="214313"/>
            <a:ext cx="6605587" cy="6357937"/>
          </a:xfrm>
        </p:spPr>
      </p:pic>
      <p:pic>
        <p:nvPicPr>
          <p:cNvPr id="25603" name="Obrázek 1" descr="http://www.jedensvetnaskolach.cz/graphics/logos/OPVK_logolin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096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26995" y="2246304"/>
            <a:ext cx="8429684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9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lt"/>
                <a:cs typeface="+mn-cs"/>
              </a:rPr>
              <a:t>Audiometrie</a:t>
            </a:r>
          </a:p>
        </p:txBody>
      </p:sp>
      <p:pic>
        <p:nvPicPr>
          <p:cNvPr id="26628" name="Obrázek 4" descr="http://t3.gstatic.com/images?q=tbn:ANd9GcRGENNVRLSSipEYw-JgU81TzsK0nEPuFJ3yjPk0WTDCx7GtrB4ma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2475" y="0"/>
            <a:ext cx="45815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solidFill>
                  <a:schemeClr val="bg1"/>
                </a:solidFill>
              </a:rPr>
              <a:t>Audiometrie</a:t>
            </a:r>
          </a:p>
        </p:txBody>
      </p:sp>
      <p:sp>
        <p:nvSpPr>
          <p:cNvPr id="27650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smtClean="0">
              <a:solidFill>
                <a:srgbClr val="FFC000"/>
              </a:solidFill>
            </a:endParaRPr>
          </a:p>
          <a:p>
            <a:r>
              <a:rPr lang="cs-CZ" smtClean="0">
                <a:solidFill>
                  <a:srgbClr val="FFC000"/>
                </a:solidFill>
              </a:rPr>
              <a:t>= </a:t>
            </a:r>
            <a:r>
              <a:rPr lang="cs-CZ" u="sng" smtClean="0">
                <a:solidFill>
                  <a:srgbClr val="FFC000"/>
                </a:solidFill>
              </a:rPr>
              <a:t>technika měření sluchu pomocí tónových    generátorů</a:t>
            </a:r>
            <a:r>
              <a:rPr lang="cs-CZ" smtClean="0">
                <a:solidFill>
                  <a:srgbClr val="FFC000"/>
                </a:solidFill>
              </a:rPr>
              <a:t> neboli stanovení sluchového prahu vzdušným a kostním vedením </a:t>
            </a:r>
          </a:p>
          <a:p>
            <a:endParaRPr lang="cs-CZ" smtClean="0">
              <a:solidFill>
                <a:srgbClr val="FFC000"/>
              </a:solidFill>
            </a:endParaRPr>
          </a:p>
          <a:p>
            <a:r>
              <a:rPr lang="cs-CZ" smtClean="0">
                <a:solidFill>
                  <a:srgbClr val="FFC000"/>
                </a:solidFill>
              </a:rPr>
              <a:t>pomocí audiometru AD226. </a:t>
            </a:r>
          </a:p>
        </p:txBody>
      </p:sp>
      <p:pic>
        <p:nvPicPr>
          <p:cNvPr id="27652" name="Obrázek 4" descr="http://t3.gstatic.com/images?q=tbn:ANd9GcRGENNVRLSSipEYw-JgU81TzsK0nEPuFJ3yjPk0WTDCx7GtrB4ma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2475" y="5857875"/>
            <a:ext cx="45815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solidFill>
                  <a:schemeClr val="bg1"/>
                </a:solidFill>
              </a:rPr>
              <a:t>Popis audiometrie</a:t>
            </a:r>
          </a:p>
        </p:txBody>
      </p:sp>
      <p:sp>
        <p:nvSpPr>
          <p:cNvPr id="28674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smtClean="0">
                <a:solidFill>
                  <a:srgbClr val="FFC000"/>
                </a:solidFill>
              </a:rPr>
              <a:t>=vyšetření sluchu, pomocí kterého může lékař určit rozsah ztráty sluchu a podle zjištěného typu sluchového postižení může i zčásti určit jeho příčinu.</a:t>
            </a:r>
          </a:p>
          <a:p>
            <a:endParaRPr lang="cs-CZ" sz="2800" smtClean="0">
              <a:solidFill>
                <a:srgbClr val="FFC000"/>
              </a:solidFill>
            </a:endParaRPr>
          </a:p>
          <a:p>
            <a:pPr>
              <a:buFont typeface="Arial" charset="0"/>
              <a:buNone/>
            </a:pPr>
            <a:r>
              <a:rPr lang="cs-CZ" sz="2800" smtClean="0">
                <a:solidFill>
                  <a:srgbClr val="FFC000"/>
                </a:solidFill>
              </a:rPr>
              <a:t> </a:t>
            </a:r>
          </a:p>
          <a:p>
            <a:r>
              <a:rPr lang="cs-CZ" sz="2800" smtClean="0">
                <a:solidFill>
                  <a:srgbClr val="FFC000"/>
                </a:solidFill>
              </a:rPr>
              <a:t>Princip je poměrně jednoduchý – pacientovi jsou do sluchátek postupně vysílány tóny o různých frekvencích a intenzitách a pacient mačká tlačítko vždy, když tón uslyší.</a:t>
            </a:r>
          </a:p>
        </p:txBody>
      </p:sp>
      <p:pic>
        <p:nvPicPr>
          <p:cNvPr id="28676" name="Obrázek 4" descr="http://t3.gstatic.com/images?q=tbn:ANd9GcRGENNVRLSSipEYw-JgU81TzsK0nEPuFJ3yjPk0WTDCx7GtrB4ma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2475" y="5857875"/>
            <a:ext cx="45815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solidFill>
                  <a:schemeClr val="bg1"/>
                </a:solidFill>
              </a:rPr>
              <a:t>Vyšetřovaná onemocnění zvuku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solidFill>
                  <a:srgbClr val="FFC000"/>
                </a:solidFill>
              </a:rPr>
              <a:t>Jedním z nejčastějších onemocnění je </a:t>
            </a:r>
            <a:r>
              <a:rPr lang="cs-CZ" b="1" dirty="0" smtClean="0">
                <a:solidFill>
                  <a:srgbClr val="FFC000"/>
                </a:solidFill>
              </a:rPr>
              <a:t>stařecká nedoslýchavost</a:t>
            </a:r>
            <a:r>
              <a:rPr lang="cs-CZ" dirty="0" smtClean="0">
                <a:solidFill>
                  <a:srgbClr val="FFC000"/>
                </a:solidFill>
              </a:rPr>
              <a:t>, </a:t>
            </a:r>
            <a:r>
              <a:rPr lang="cs-CZ" i="1" dirty="0" err="1" smtClean="0">
                <a:solidFill>
                  <a:srgbClr val="FFC000"/>
                </a:solidFill>
              </a:rPr>
              <a:t>presbyakusie</a:t>
            </a:r>
            <a:r>
              <a:rPr lang="cs-CZ" dirty="0" smtClean="0">
                <a:solidFill>
                  <a:srgbClr val="FFC000"/>
                </a:solidFill>
              </a:rPr>
              <a:t>, která se zezačátku projeví ztrátou schopnosti slyšet zejména tóny o vyšší frekvenci.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>
                <a:solidFill>
                  <a:srgbClr val="FFC000"/>
                </a:solidFill>
              </a:rPr>
              <a:t>Některá onemocnění mohou poškozovat náš sluchový nerv, například nezhoubný nádor nervových obalů ,některá infekční onemocnění jako například** spalničky, sluchový nerv může být poškozen i některými **léčivy.</a:t>
            </a:r>
            <a:endParaRPr lang="cs-CZ" b="1" dirty="0">
              <a:solidFill>
                <a:srgbClr val="FFC000"/>
              </a:solidFill>
            </a:endParaRPr>
          </a:p>
        </p:txBody>
      </p:sp>
      <p:pic>
        <p:nvPicPr>
          <p:cNvPr id="29701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598170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Nadpis 1"/>
          <p:cNvSpPr>
            <a:spLocks noGrp="1"/>
          </p:cNvSpPr>
          <p:nvPr>
            <p:ph type="title"/>
          </p:nvPr>
        </p:nvSpPr>
        <p:spPr>
          <a:xfrm>
            <a:off x="142875" y="214313"/>
            <a:ext cx="8229600" cy="1143000"/>
          </a:xfrm>
        </p:spPr>
        <p:txBody>
          <a:bodyPr/>
          <a:lstStyle/>
          <a:p>
            <a:r>
              <a:rPr lang="cs-CZ" u="sng" smtClean="0">
                <a:solidFill>
                  <a:srgbClr val="FFC000"/>
                </a:solidFill>
              </a:rPr>
              <a:t>Průběh anatomického vyšetření</a:t>
            </a:r>
          </a:p>
        </p:txBody>
      </p:sp>
      <p:pic>
        <p:nvPicPr>
          <p:cNvPr id="30722" name="Zástupný symbol pro obsah 3" descr="800px-Audiogram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1143000"/>
            <a:ext cx="7786688" cy="5557838"/>
          </a:xfrm>
        </p:spPr>
      </p:pic>
      <p:pic>
        <p:nvPicPr>
          <p:cNvPr id="30724" name="Obrázek 1" descr="http://www.jedensvetnaskolach.cz/graphics/logos/OPVK_logolin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34375" y="1268413"/>
            <a:ext cx="8096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089150" y="2000250"/>
            <a:ext cx="5483225" cy="92392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2088916" y="2967335"/>
            <a:ext cx="613328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AKUSTICKÉ TRAUMA</a:t>
            </a:r>
          </a:p>
        </p:txBody>
      </p:sp>
      <p:pic>
        <p:nvPicPr>
          <p:cNvPr id="31748" name="Obrázek 4" descr="http://t3.gstatic.com/images?q=tbn:ANd9GcRGENNVRLSSipEYw-JgU81TzsK0nEPuFJ3yjPk0WTDCx7GtrB4ma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2475" y="0"/>
            <a:ext cx="45815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solidFill>
                  <a:srgbClr val="FFFF00"/>
                </a:solidFill>
              </a:rPr>
              <a:t>Akustické trauma</a:t>
            </a:r>
          </a:p>
        </p:txBody>
      </p:sp>
      <p:sp>
        <p:nvSpPr>
          <p:cNvPr id="32770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i="1" smtClean="0">
                <a:solidFill>
                  <a:schemeClr val="bg1"/>
                </a:solidFill>
              </a:rPr>
              <a:t>=Poranění akustickými (zvukovými) podněty, nadměrným hlukem</a:t>
            </a:r>
            <a:r>
              <a:rPr lang="cs-CZ" b="1" i="1" smtClean="0"/>
              <a:t>.</a:t>
            </a:r>
            <a:endParaRPr lang="cs-CZ" smtClean="0"/>
          </a:p>
          <a:p>
            <a:endParaRPr lang="cs-CZ" smtClean="0"/>
          </a:p>
        </p:txBody>
      </p:sp>
      <p:pic>
        <p:nvPicPr>
          <p:cNvPr id="32772" name="Obrázek 4" descr="http://t3.gstatic.com/images?q=tbn:ANd9GcRGENNVRLSSipEYw-JgU81TzsK0nEPuFJ3yjPk0WTDCx7GtrB4ma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2475" y="5857875"/>
            <a:ext cx="45815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solidFill>
                  <a:srgbClr val="FFFF00"/>
                </a:solidFill>
              </a:rPr>
              <a:t>Akustické trauma akutní</a:t>
            </a:r>
          </a:p>
        </p:txBody>
      </p:sp>
      <p:sp>
        <p:nvSpPr>
          <p:cNvPr id="33794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>
                <a:solidFill>
                  <a:schemeClr val="bg1"/>
                </a:solidFill>
              </a:rPr>
              <a:t>Dochází k poškození bubínku, středního i vnitřního ucha</a:t>
            </a:r>
          </a:p>
          <a:p>
            <a:r>
              <a:rPr lang="cs-CZ" smtClean="0">
                <a:solidFill>
                  <a:schemeClr val="bg1"/>
                </a:solidFill>
              </a:rPr>
              <a:t>Stálá ztráta sluchu vyvolaná jednorázovým krátkodobým působením velmi intenzivního zvuku</a:t>
            </a:r>
          </a:p>
          <a:p>
            <a:endParaRPr lang="cs-CZ" smtClean="0"/>
          </a:p>
        </p:txBody>
      </p:sp>
      <p:pic>
        <p:nvPicPr>
          <p:cNvPr id="33796" name="Obrázek 4" descr="http://t3.gstatic.com/images?q=tbn:ANd9GcRGENNVRLSSipEYw-JgU81TzsK0nEPuFJ3yjPk0WTDCx7GtrB4ma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2475" y="5857875"/>
            <a:ext cx="45815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Zástupný symbol pro obsah 2"/>
          <p:cNvSpPr>
            <a:spLocks noGrp="1"/>
          </p:cNvSpPr>
          <p:nvPr>
            <p:ph idx="1"/>
          </p:nvPr>
        </p:nvSpPr>
        <p:spPr>
          <a:xfrm>
            <a:off x="468313" y="476250"/>
            <a:ext cx="8258175" cy="5626100"/>
          </a:xfrm>
        </p:spPr>
        <p:txBody>
          <a:bodyPr/>
          <a:lstStyle/>
          <a:p>
            <a:r>
              <a:rPr lang="cs-CZ" i="1" smtClean="0">
                <a:solidFill>
                  <a:srgbClr val="FFC000"/>
                </a:solidFill>
              </a:rPr>
              <a:t>10-mírný pohyb listí stromů </a:t>
            </a:r>
          </a:p>
          <a:p>
            <a:endParaRPr lang="cs-CZ" i="1" smtClean="0">
              <a:solidFill>
                <a:srgbClr val="FFC000"/>
              </a:solidFill>
            </a:endParaRPr>
          </a:p>
          <a:p>
            <a:endParaRPr lang="cs-CZ" i="1" smtClean="0">
              <a:solidFill>
                <a:srgbClr val="FFC000"/>
              </a:solidFill>
            </a:endParaRPr>
          </a:p>
          <a:p>
            <a:endParaRPr lang="cs-CZ" i="1" smtClean="0">
              <a:solidFill>
                <a:srgbClr val="FFC000"/>
              </a:solidFill>
            </a:endParaRPr>
          </a:p>
          <a:p>
            <a:pPr>
              <a:buFont typeface="Arial" charset="0"/>
              <a:buNone/>
            </a:pPr>
            <a:endParaRPr lang="cs-CZ" i="1" smtClean="0">
              <a:solidFill>
                <a:srgbClr val="FFC000"/>
              </a:solidFill>
            </a:endParaRPr>
          </a:p>
          <a:p>
            <a:r>
              <a:rPr lang="cs-CZ" i="1" smtClean="0">
                <a:solidFill>
                  <a:srgbClr val="FFC000"/>
                </a:solidFill>
              </a:rPr>
              <a:t>20-šeptaná řeč,tichá ulice</a:t>
            </a:r>
          </a:p>
          <a:p>
            <a:endParaRPr lang="cs-CZ" smtClean="0">
              <a:solidFill>
                <a:srgbClr val="FF0000"/>
              </a:solidFill>
            </a:endParaRPr>
          </a:p>
          <a:p>
            <a:endParaRPr lang="cs-CZ" smtClean="0">
              <a:solidFill>
                <a:srgbClr val="FF0000"/>
              </a:solidFill>
            </a:endParaRPr>
          </a:p>
          <a:p>
            <a:endParaRPr lang="cs-CZ" smtClean="0"/>
          </a:p>
        </p:txBody>
      </p:sp>
      <p:pic>
        <p:nvPicPr>
          <p:cNvPr id="4" name="Picture 4" descr="http://tapety.apofis.cz/images/d7ce53f2f9572354224da61af497e94c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1285875"/>
            <a:ext cx="252095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http://www.gastroprofesor.cz/images/img/septan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4143375"/>
            <a:ext cx="2595562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Obrázek 2" descr="http://t2.gstatic.com/images?q=tbn:ANd9GcRIZAB2GlwDEMt1YTKBpQLXIzfek9ELHVEhqMMBSyBFoAZPKuZNg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29550" y="188913"/>
            <a:ext cx="131445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i="1" smtClean="0">
                <a:solidFill>
                  <a:srgbClr val="FFC000"/>
                </a:solidFill>
              </a:rPr>
              <a:t>40-normální hlasitost řeči</a:t>
            </a:r>
            <a:endParaRPr lang="cs-CZ" smtClean="0">
              <a:solidFill>
                <a:srgbClr val="FFC000"/>
              </a:solidFill>
            </a:endParaRPr>
          </a:p>
          <a:p>
            <a:endParaRPr lang="cs-CZ" smtClean="0">
              <a:solidFill>
                <a:srgbClr val="FFC000"/>
              </a:solidFill>
            </a:endParaRPr>
          </a:p>
          <a:p>
            <a:r>
              <a:rPr lang="cs-CZ" i="1" smtClean="0">
                <a:solidFill>
                  <a:srgbClr val="FFC000"/>
                </a:solidFill>
              </a:rPr>
              <a:t>50-osobní automobil,normální hlasitost rozhlasového přijímače</a:t>
            </a:r>
            <a:endParaRPr lang="cs-CZ" smtClean="0">
              <a:solidFill>
                <a:srgbClr val="FFC000"/>
              </a:solidFill>
            </a:endParaRPr>
          </a:p>
          <a:p>
            <a:endParaRPr lang="cs-CZ" smtClean="0"/>
          </a:p>
        </p:txBody>
      </p:sp>
      <p:pic>
        <p:nvPicPr>
          <p:cNvPr id="4" name="Picture 2" descr="http://k750i.profitux.cz/file/pozadi/auta/auto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3500438"/>
            <a:ext cx="2447925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573405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i="1" smtClean="0">
                <a:solidFill>
                  <a:srgbClr val="FFC000"/>
                </a:solidFill>
              </a:rPr>
              <a:t>70-rušná ulice,křik</a:t>
            </a:r>
          </a:p>
          <a:p>
            <a:endParaRPr lang="cs-CZ" smtClean="0">
              <a:solidFill>
                <a:srgbClr val="FFC000"/>
              </a:solidFill>
            </a:endParaRPr>
          </a:p>
          <a:p>
            <a:r>
              <a:rPr lang="cs-CZ" i="1" smtClean="0">
                <a:solidFill>
                  <a:srgbClr val="FFC000"/>
                </a:solidFill>
              </a:rPr>
              <a:t>80-velmi rušná ulice</a:t>
            </a:r>
          </a:p>
          <a:p>
            <a:endParaRPr lang="cs-CZ" smtClean="0">
              <a:solidFill>
                <a:srgbClr val="FFC000"/>
              </a:solidFill>
            </a:endParaRPr>
          </a:p>
          <a:p>
            <a:r>
              <a:rPr lang="cs-CZ" i="1" smtClean="0">
                <a:solidFill>
                  <a:srgbClr val="FFC000"/>
                </a:solidFill>
              </a:rPr>
              <a:t>90-automobilové signály</a:t>
            </a:r>
          </a:p>
          <a:p>
            <a:endParaRPr lang="cs-CZ" smtClean="0">
              <a:solidFill>
                <a:srgbClr val="FFC000"/>
              </a:solidFill>
            </a:endParaRPr>
          </a:p>
          <a:p>
            <a:r>
              <a:rPr lang="cs-CZ" i="1" smtClean="0">
                <a:solidFill>
                  <a:srgbClr val="FFC000"/>
                </a:solidFill>
              </a:rPr>
              <a:t>100-nýtování</a:t>
            </a:r>
            <a:endParaRPr lang="cs-CZ" smtClean="0">
              <a:solidFill>
                <a:srgbClr val="FFC000"/>
              </a:solidFill>
            </a:endParaRPr>
          </a:p>
          <a:p>
            <a:endParaRPr lang="cs-CZ" smtClean="0"/>
          </a:p>
        </p:txBody>
      </p:sp>
      <p:pic>
        <p:nvPicPr>
          <p:cNvPr id="36867" name="Obrázek 1" descr="http://www.jedensvetnaskolach.cz/graphics/logos/OPVK_logolin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34375" y="260350"/>
            <a:ext cx="8096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i="1" smtClean="0">
                <a:solidFill>
                  <a:srgbClr val="FFC000"/>
                </a:solidFill>
                <a:latin typeface="Arial" charset="0"/>
                <a:cs typeface="Arial" charset="0"/>
              </a:rPr>
              <a:t>110-pneumatické kladivo na kovu</a:t>
            </a:r>
          </a:p>
          <a:p>
            <a:r>
              <a:rPr lang="cs-CZ" i="1" smtClean="0">
                <a:solidFill>
                  <a:srgbClr val="FFC000"/>
                </a:solidFill>
              </a:rPr>
              <a:t>120-hluk letadlového motoru ve vzdálenosti 4m</a:t>
            </a:r>
          </a:p>
          <a:p>
            <a:r>
              <a:rPr lang="cs-CZ" i="1" smtClean="0">
                <a:solidFill>
                  <a:srgbClr val="FFC000"/>
                </a:solidFill>
              </a:rPr>
              <a:t>130-práh bolesti </a:t>
            </a:r>
            <a:endParaRPr lang="cs-CZ" smtClean="0">
              <a:solidFill>
                <a:srgbClr val="FFC000"/>
              </a:solidFill>
            </a:endParaRPr>
          </a:p>
          <a:p>
            <a:endParaRPr lang="cs-CZ" smtClean="0"/>
          </a:p>
        </p:txBody>
      </p:sp>
      <p:pic>
        <p:nvPicPr>
          <p:cNvPr id="4" name="Picture 2" descr="http://i.lidovky.cz/09/061/lngal/ABC2b7e6f_letadl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8" y="3000375"/>
            <a:ext cx="4381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Obrázek 1" descr="http://www.jedensvetnaskolach.cz/graphics/logos/OPVK_logolin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333875"/>
            <a:ext cx="8096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solidFill>
                  <a:srgbClr val="FFFF00"/>
                </a:solidFill>
              </a:rPr>
              <a:t>Akustické trauma chronické</a:t>
            </a:r>
          </a:p>
        </p:txBody>
      </p:sp>
      <p:sp>
        <p:nvSpPr>
          <p:cNvPr id="38914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>
                <a:solidFill>
                  <a:schemeClr val="bg1"/>
                </a:solidFill>
              </a:rPr>
              <a:t>„hluchota z povolání“</a:t>
            </a:r>
          </a:p>
          <a:p>
            <a:endParaRPr lang="cs-CZ" smtClean="0">
              <a:solidFill>
                <a:schemeClr val="bg1"/>
              </a:solidFill>
            </a:endParaRPr>
          </a:p>
          <a:p>
            <a:r>
              <a:rPr lang="cs-CZ" smtClean="0">
                <a:solidFill>
                  <a:schemeClr val="bg1"/>
                </a:solidFill>
              </a:rPr>
              <a:t>Vyvíjí se postupně</a:t>
            </a:r>
          </a:p>
          <a:p>
            <a:endParaRPr lang="cs-CZ" smtClean="0"/>
          </a:p>
        </p:txBody>
      </p:sp>
      <p:pic>
        <p:nvPicPr>
          <p:cNvPr id="38916" name="Obrázek 1" descr="http://www.jedensvetnaskolach.cz/graphics/logos/OPVK_logolin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34375" y="4333875"/>
            <a:ext cx="8096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solidFill>
                  <a:srgbClr val="FFFF00"/>
                </a:solidFill>
              </a:rPr>
              <a:t>Nejprve se projevuje jako sluchová únava vratná ztráta sluchu,pokud ale člověk pracuje i nadále v hlučném prostředí vzniká nedoslýchavost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>
                <a:solidFill>
                  <a:srgbClr val="FFC000"/>
                </a:solidFill>
              </a:rPr>
              <a:t>Stála ztráta sluchu je vyvolána opakovaným působením velmi silného zvuku po měsíce,roky…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39939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smtClean="0">
                <a:solidFill>
                  <a:srgbClr val="FFFF00"/>
                </a:solidFill>
              </a:rPr>
              <a:t>Příklad:  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>
                <a:solidFill>
                  <a:srgbClr val="FFC000"/>
                </a:solidFill>
              </a:rPr>
              <a:t>Dělník, který pracuje v hlučném prostředí, si sice časem na hluk zvykne a nevnímá jej, avšak přesto ho hluk unaví. Jeho výkon stále klesá, zatímco v nehlučném prostředí jeho výkon stoupá. Použije-li dělník ochranné pomůcky (ušní zátky,</a:t>
            </a:r>
            <a:r>
              <a:rPr lang="cs-CZ" b="1" dirty="0" err="1" smtClean="0">
                <a:solidFill>
                  <a:srgbClr val="FFC000"/>
                </a:solidFill>
              </a:rPr>
              <a:t>mikrovata</a:t>
            </a:r>
            <a:r>
              <a:rPr lang="cs-CZ" b="1" dirty="0" smtClean="0">
                <a:solidFill>
                  <a:srgbClr val="FFC000"/>
                </a:solidFill>
              </a:rPr>
              <a:t> </a:t>
            </a:r>
            <a:r>
              <a:rPr lang="cs-CZ" b="1" dirty="0" err="1" smtClean="0">
                <a:solidFill>
                  <a:srgbClr val="FFC000"/>
                </a:solidFill>
              </a:rPr>
              <a:t>apod</a:t>
            </a:r>
            <a:r>
              <a:rPr lang="cs-CZ" b="1" dirty="0" smtClean="0">
                <a:solidFill>
                  <a:srgbClr val="FFC000"/>
                </a:solidFill>
              </a:rPr>
              <a:t>…) je menší pravděpodobnost poruchy sluchu.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4" name="Picture 2" descr="http://www.predskolaci.cz/wp-content/uploads/2009/05/delnik-150x1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357188"/>
            <a:ext cx="24479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598170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500034" y="1571612"/>
            <a:ext cx="828680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  <a:cs typeface="+mn-cs"/>
              </a:rPr>
              <a:t>Zvuk a jeho šíření</a:t>
            </a:r>
          </a:p>
        </p:txBody>
      </p:sp>
      <p:pic>
        <p:nvPicPr>
          <p:cNvPr id="41987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598170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Nadpis 1"/>
          <p:cNvSpPr>
            <a:spLocks noGrp="1"/>
          </p:cNvSpPr>
          <p:nvPr>
            <p:ph type="title"/>
          </p:nvPr>
        </p:nvSpPr>
        <p:spPr>
          <a:xfrm>
            <a:off x="0" y="285750"/>
            <a:ext cx="8686800" cy="1131888"/>
          </a:xfrm>
        </p:spPr>
        <p:txBody>
          <a:bodyPr/>
          <a:lstStyle/>
          <a:p>
            <a:r>
              <a:rPr lang="cs-CZ" smtClean="0">
                <a:solidFill>
                  <a:srgbClr val="FF0000"/>
                </a:solidFill>
              </a:rPr>
              <a:t>Zvuk a jeho šíření</a:t>
            </a:r>
          </a:p>
        </p:txBody>
      </p:sp>
      <p:sp>
        <p:nvSpPr>
          <p:cNvPr id="43010" name="Zástupný symbol pro obsah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r>
              <a:rPr lang="cs-CZ" b="1" smtClean="0">
                <a:solidFill>
                  <a:srgbClr val="FFFF00"/>
                </a:solidFill>
              </a:rPr>
              <a:t>Zvuk</a:t>
            </a:r>
            <a:r>
              <a:rPr lang="cs-CZ" smtClean="0">
                <a:solidFill>
                  <a:srgbClr val="FFFF00"/>
                </a:solidFill>
              </a:rPr>
              <a:t> je každé mechanické vlnění v látkovém prostředí, které je schopno vyvolat v lidském uchu sluchový vjem. </a:t>
            </a:r>
          </a:p>
          <a:p>
            <a:endParaRPr lang="cs-CZ" smtClean="0"/>
          </a:p>
        </p:txBody>
      </p:sp>
      <p:pic>
        <p:nvPicPr>
          <p:cNvPr id="43011" name="Picture 5" descr="zvuk_sluch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0"/>
            <a:ext cx="2819400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ret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8" y="3714750"/>
            <a:ext cx="2743200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Obrázek 1" descr="http://www.jedensvetnaskolach.cz/graphics/logos/OPVK_logolink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333875"/>
            <a:ext cx="8096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cs-CZ" smtClean="0">
                <a:solidFill>
                  <a:srgbClr val="FF0000"/>
                </a:solidFill>
              </a:rPr>
              <a:t>Slyšitelný zvuk</a:t>
            </a:r>
          </a:p>
        </p:txBody>
      </p:sp>
      <p:sp>
        <p:nvSpPr>
          <p:cNvPr id="44034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ctr">
              <a:lnSpc>
                <a:spcPct val="80000"/>
              </a:lnSpc>
              <a:buFontTx/>
              <a:buNone/>
            </a:pPr>
            <a:r>
              <a:rPr lang="cs-CZ" sz="2400" u="sng" dirty="0" smtClean="0">
                <a:solidFill>
                  <a:schemeClr val="bg1"/>
                </a:solidFill>
              </a:rPr>
              <a:t>Je akustické kmitání frekvencí od 16 Hz do 20 Hz. </a:t>
            </a:r>
          </a:p>
          <a:p>
            <a:pPr>
              <a:lnSpc>
                <a:spcPct val="80000"/>
              </a:lnSpc>
            </a:pPr>
            <a:endParaRPr lang="cs-CZ" sz="2400" u="sng" dirty="0" smtClean="0"/>
          </a:p>
          <a:p>
            <a:pPr>
              <a:lnSpc>
                <a:spcPct val="80000"/>
              </a:lnSpc>
            </a:pPr>
            <a:r>
              <a:rPr lang="cs-CZ" sz="2000" dirty="0" smtClean="0">
                <a:solidFill>
                  <a:srgbClr val="FFFF00"/>
                </a:solidFill>
              </a:rPr>
              <a:t>Zvuky pod slyšitelnou hranicí neslyšíme, ale můžeme je vnímat povrchem těla - označujeme je jako </a:t>
            </a:r>
            <a:r>
              <a:rPr lang="cs-CZ" sz="2000" b="1" dirty="0" smtClean="0">
                <a:solidFill>
                  <a:srgbClr val="FFFF00"/>
                </a:solidFill>
              </a:rPr>
              <a:t>infrazvuk</a:t>
            </a:r>
            <a:r>
              <a:rPr lang="cs-CZ" sz="2000" dirty="0" smtClean="0">
                <a:solidFill>
                  <a:srgbClr val="FFFF00"/>
                </a:solidFill>
              </a:rPr>
              <a:t>.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cs-CZ" sz="1800" dirty="0" smtClean="0"/>
          </a:p>
          <a:p>
            <a:pPr lvl="1">
              <a:lnSpc>
                <a:spcPct val="80000"/>
              </a:lnSpc>
            </a:pPr>
            <a:endParaRPr lang="cs-CZ" sz="1800" dirty="0" smtClean="0"/>
          </a:p>
          <a:p>
            <a:pPr lvl="1">
              <a:lnSpc>
                <a:spcPct val="80000"/>
              </a:lnSpc>
            </a:pPr>
            <a:r>
              <a:rPr lang="cs-CZ" sz="2000" dirty="0" smtClean="0">
                <a:solidFill>
                  <a:srgbClr val="FFFF00"/>
                </a:solidFill>
              </a:rPr>
              <a:t>Zvuky nad slyšitelnou hranicí (do 50 kHz) jako </a:t>
            </a:r>
            <a:r>
              <a:rPr lang="cs-CZ" sz="2000" b="1" dirty="0" smtClean="0">
                <a:solidFill>
                  <a:srgbClr val="FFFF00"/>
                </a:solidFill>
              </a:rPr>
              <a:t>ultrazvuk</a:t>
            </a:r>
            <a:r>
              <a:rPr lang="cs-CZ" sz="2000" dirty="0" smtClean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44035" name="Picture 6" descr="techn-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621244">
            <a:off x="609600" y="4108450"/>
            <a:ext cx="2438400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5" descr="diagnosticky_ultrazvu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87806">
            <a:off x="5410200" y="4038600"/>
            <a:ext cx="32004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Obrázek 3" descr="http://t0.gstatic.com/images?q=tbn:ANd9GcRP4xz73iW8RggCHyC9qU30GfvkInXtZ3R-GTl351YES8pjbNQcF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188913"/>
            <a:ext cx="14287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solidFill>
                  <a:srgbClr val="FF0000"/>
                </a:solidFill>
              </a:rPr>
              <a:t>Slyšitelný zvuk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1" y="1500189"/>
            <a:ext cx="4186808" cy="4377084"/>
          </a:xfrm>
        </p:spPr>
        <p:txBody>
          <a:bodyPr rtlCol="0">
            <a:normAutofit fontScale="85000" lnSpcReduction="20000"/>
          </a:bodyPr>
          <a:lstStyle/>
          <a:p>
            <a:pPr marL="342900" lvl="1" indent="-3429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400" dirty="0" smtClean="0">
                <a:solidFill>
                  <a:srgbClr val="FFFF00"/>
                </a:solidFill>
              </a:rPr>
              <a:t>Akustické vlny se šíří od zdroje všemi směry, vzduchem, ve vodě nebo v pevných látkách.</a:t>
            </a:r>
          </a:p>
          <a:p>
            <a:pPr marL="342900" lvl="1" indent="-3429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-</a:t>
            </a:r>
            <a:r>
              <a:rPr lang="cs-CZ" dirty="0" smtClean="0">
                <a:solidFill>
                  <a:schemeClr val="bg1"/>
                </a:solidFill>
              </a:rPr>
              <a:t>Čím je prostředí hustší, tím se zvuk šíří rychleji.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cs-CZ" b="1" dirty="0" smtClean="0">
              <a:solidFill>
                <a:srgbClr val="FFC000"/>
              </a:solidFill>
            </a:endParaRP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cs-CZ" b="1" dirty="0" smtClean="0">
                <a:solidFill>
                  <a:srgbClr val="FFC000"/>
                </a:solidFill>
              </a:rPr>
              <a:t>Sloni slyší zvuky pod slyšitelnou hranicí a na druhou stranu delfíni a netopýři vnímají zvuk nad slyšitelnou frekvenci, a to až do frekvencí okolo 150 kHz.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45059" name="Picture 4" descr="Infrazvu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3" y="1714500"/>
            <a:ext cx="4183062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Obrázek 3" descr="http://t0.gstatic.com/images?q=tbn:ANd9GcRP4xz73iW8RggCHyC9qU30GfvkInXtZ3R-GTl351YES8pjbNQcF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404813"/>
            <a:ext cx="14287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>
                <a:solidFill>
                  <a:srgbClr val="FF0000"/>
                </a:solidFill>
              </a:rPr>
              <a:t>Závislost rychlosti zvuku ve vzduchu na teplotě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cs-CZ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cs-CZ" dirty="0" smtClean="0">
                <a:solidFill>
                  <a:srgbClr val="FFFF00"/>
                </a:solidFill>
              </a:rPr>
              <a:t>                 </a:t>
            </a:r>
            <a:r>
              <a:rPr lang="cs-CZ" b="1" dirty="0" smtClean="0">
                <a:solidFill>
                  <a:srgbClr val="FFFF00"/>
                </a:solidFill>
              </a:rPr>
              <a:t>t [°C]         v [m/s]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cs-CZ" b="1" dirty="0" smtClean="0">
                <a:solidFill>
                  <a:schemeClr val="bg1"/>
                </a:solidFill>
              </a:rPr>
              <a:t>                  -20             319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cs-CZ" b="1" dirty="0" smtClean="0">
                <a:solidFill>
                  <a:schemeClr val="bg1"/>
                </a:solidFill>
              </a:rPr>
              <a:t>                  -10              325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cs-CZ" b="1" dirty="0" smtClean="0">
                <a:solidFill>
                  <a:schemeClr val="bg1"/>
                </a:solidFill>
              </a:rPr>
              <a:t>                     0              331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cs-CZ" b="1" dirty="0" smtClean="0">
                <a:solidFill>
                  <a:schemeClr val="bg1"/>
                </a:solidFill>
              </a:rPr>
              <a:t>                   10              337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cs-CZ" b="1" dirty="0" smtClean="0">
                <a:solidFill>
                  <a:schemeClr val="bg1"/>
                </a:solidFill>
              </a:rPr>
              <a:t>                   20              343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cs-CZ" b="1" dirty="0" smtClean="0">
                <a:solidFill>
                  <a:schemeClr val="bg1"/>
                </a:solidFill>
              </a:rPr>
              <a:t>                   30              349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cs-CZ" b="1" dirty="0" smtClean="0">
                <a:solidFill>
                  <a:schemeClr val="bg1"/>
                </a:solidFill>
              </a:rPr>
              <a:t>                   40              355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cs-CZ" b="1" dirty="0" smtClean="0">
                <a:solidFill>
                  <a:schemeClr val="bg1"/>
                </a:solidFill>
              </a:rPr>
              <a:t>                   50              360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cs-CZ" b="1" dirty="0" smtClean="0">
                <a:solidFill>
                  <a:schemeClr val="bg1"/>
                </a:solidFill>
              </a:rPr>
              <a:t>                 100              387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cs-CZ" b="1" dirty="0" smtClean="0">
                <a:solidFill>
                  <a:schemeClr val="bg1"/>
                </a:solidFill>
              </a:rPr>
              <a:t>                 200              436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cs-CZ" b="1" dirty="0" smtClean="0">
                <a:solidFill>
                  <a:schemeClr val="bg1"/>
                </a:solidFill>
              </a:rPr>
              <a:t>                 300              480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cs-CZ" b="1" dirty="0" smtClean="0">
                <a:solidFill>
                  <a:schemeClr val="bg1"/>
                </a:solidFill>
              </a:rPr>
              <a:t>                 400              520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cs-CZ" b="1" dirty="0" smtClean="0">
                <a:solidFill>
                  <a:schemeClr val="bg1"/>
                </a:solidFill>
              </a:rPr>
              <a:t>                 500              557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4608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5" y="1714500"/>
            <a:ext cx="4953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Obrázek 3" descr="http://t0.gstatic.com/images?q=tbn:ANd9GcRP4xz73iW8RggCHyC9qU30GfvkInXtZ3R-GTl351YES8pjbNQcF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0" y="6486525"/>
            <a:ext cx="14287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b="1" i="1" dirty="0" smtClean="0"/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b="1" i="1" dirty="0" smtClean="0"/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b="1" i="1" dirty="0" smtClean="0"/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b="1" i="1" dirty="0" smtClean="0"/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2200" b="1" i="1" dirty="0" smtClean="0"/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2200" b="1" i="1" dirty="0" smtClean="0"/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2200" b="1" i="1" dirty="0" smtClean="0">
              <a:solidFill>
                <a:srgbClr val="FFC000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2200" b="1" i="1" dirty="0" smtClean="0">
              <a:solidFill>
                <a:srgbClr val="FFC000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2200" b="1" i="1" dirty="0" smtClean="0">
              <a:solidFill>
                <a:srgbClr val="FFC000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200" b="1" i="1" dirty="0" smtClean="0">
                <a:solidFill>
                  <a:srgbClr val="FFFF00"/>
                </a:solidFill>
              </a:rPr>
              <a:t>1) Kosatka vysílá infrazvuky ( bílé čáry )</a:t>
            </a:r>
            <a:endParaRPr lang="cs-CZ" sz="2200" b="1" dirty="0" smtClean="0">
              <a:solidFill>
                <a:srgbClr val="FFFF00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2200" b="1" i="1" dirty="0" smtClean="0">
              <a:solidFill>
                <a:srgbClr val="FFFF00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200" b="1" i="1" dirty="0" smtClean="0">
                <a:solidFill>
                  <a:srgbClr val="FFFF00"/>
                </a:solidFill>
              </a:rPr>
              <a:t>2) Červené čáry zobrazují odraz infrazvuků, které kosatka zachytává          v hlavě a pak dokáže určit polohu kořisti</a:t>
            </a:r>
            <a:endParaRPr lang="cs-CZ" sz="2200" b="1" dirty="0" smtClean="0">
              <a:solidFill>
                <a:srgbClr val="FFFF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47106" name="Picture 4" descr="c2f81328cb_19544149_o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214313"/>
            <a:ext cx="54102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Obrázek 1" descr="http://www.jedensvetnaskolach.cz/graphics/logos/OPVK_logolin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34375" y="0"/>
            <a:ext cx="8096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solidFill>
                  <a:srgbClr val="FF0000"/>
                </a:solidFill>
              </a:rPr>
              <a:t>Sluchové pole</a:t>
            </a:r>
          </a:p>
        </p:txBody>
      </p:sp>
      <p:pic>
        <p:nvPicPr>
          <p:cNvPr id="48130" name="Picture 4" descr="akustika_sluchove_po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524000"/>
            <a:ext cx="7010400" cy="509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Obrázek 1" descr="http://www.jedensvetnaskolach.cz/graphics/logos/OPVK_logolin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34375" y="0"/>
            <a:ext cx="8096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solidFill>
                  <a:srgbClr val="FFFF00"/>
                </a:solidFill>
              </a:rPr>
              <a:t>Hlasitost zvuku</a:t>
            </a:r>
          </a:p>
        </p:txBody>
      </p:sp>
      <p:sp>
        <p:nvSpPr>
          <p:cNvPr id="49154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cs-CZ" dirty="0" smtClean="0">
                <a:solidFill>
                  <a:srgbClr val="FFFF00"/>
                </a:solidFill>
              </a:rPr>
              <a:t>-Hladina intenzity zvuku vyjadřuje, jak silně vnímáme určitý zvuk.</a:t>
            </a:r>
          </a:p>
          <a:p>
            <a:pPr>
              <a:buFontTx/>
              <a:buNone/>
            </a:pPr>
            <a:endParaRPr lang="cs-CZ" dirty="0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cs-CZ" dirty="0" smtClean="0">
                <a:solidFill>
                  <a:srgbClr val="FFFF00"/>
                </a:solidFill>
              </a:rPr>
              <a:t>-Jednotkou hlasitosti je Bel (B)</a:t>
            </a:r>
          </a:p>
          <a:p>
            <a:pPr>
              <a:buFontTx/>
              <a:buNone/>
            </a:pPr>
            <a:endParaRPr lang="cs-CZ" dirty="0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cs-CZ" dirty="0" smtClean="0">
                <a:solidFill>
                  <a:srgbClr val="FFFF00"/>
                </a:solidFill>
              </a:rPr>
              <a:t>-Užívá se desetina základní jednotky – decibel (dB) – 1 dB = 1/10 B</a:t>
            </a:r>
          </a:p>
          <a:p>
            <a:endParaRPr lang="cs-CZ" dirty="0" smtClean="0"/>
          </a:p>
        </p:txBody>
      </p:sp>
      <p:pic>
        <p:nvPicPr>
          <p:cNvPr id="49156" name="Obrázek 1" descr="http://www.jedensvetnaskolach.cz/graphics/logos/OPVK_logolin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34375" y="0"/>
            <a:ext cx="8096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500034" y="2786058"/>
            <a:ext cx="821537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Kochleární implantát</a:t>
            </a:r>
          </a:p>
        </p:txBody>
      </p:sp>
      <p:pic>
        <p:nvPicPr>
          <p:cNvPr id="50179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598170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solidFill>
                  <a:schemeClr val="bg1"/>
                </a:solidFill>
              </a:rPr>
              <a:t>Kochleární implantát</a:t>
            </a:r>
          </a:p>
        </p:txBody>
      </p:sp>
      <p:sp>
        <p:nvSpPr>
          <p:cNvPr id="51202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smtClean="0">
                <a:solidFill>
                  <a:srgbClr val="FF0000"/>
                </a:solidFill>
              </a:rPr>
              <a:t>Kochleární implantát je hlavní rehabilitační pomůcka sluchu pro děti i dospělé s těžkou percepční vadou sluchu (vada vnitřního ucha - hlemýždě).</a:t>
            </a:r>
          </a:p>
          <a:p>
            <a:endParaRPr lang="cs-CZ" sz="2400" smtClean="0">
              <a:solidFill>
                <a:srgbClr val="FF0000"/>
              </a:solidFill>
            </a:endParaRPr>
          </a:p>
          <a:p>
            <a:r>
              <a:rPr lang="cs-CZ" sz="2400" smtClean="0">
                <a:solidFill>
                  <a:srgbClr val="FF0000"/>
                </a:solidFill>
              </a:rPr>
              <a:t>Příčina poruchy, kterou napravujeme implantací, je tedy v hlemýždi. </a:t>
            </a:r>
          </a:p>
          <a:p>
            <a:endParaRPr lang="cs-CZ" smtClean="0"/>
          </a:p>
        </p:txBody>
      </p:sp>
      <p:pic>
        <p:nvPicPr>
          <p:cNvPr id="51203" name="Picture 5" descr="cochlear-impla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3975100"/>
            <a:ext cx="3352800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6" descr="childrens_cochlear_implant_cloth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09167">
            <a:off x="5753100" y="4316413"/>
            <a:ext cx="259080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Obrázek 1" descr="http://www.jedensvetnaskolach.cz/graphics/logos/OPVK_logolink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34375" y="0"/>
            <a:ext cx="8096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i="1" u="sng" dirty="0" smtClean="0">
                <a:solidFill>
                  <a:schemeClr val="bg1"/>
                </a:solidFill>
              </a:rPr>
              <a:t>Video: operování implantátu pacientovi.</a:t>
            </a:r>
            <a:r>
              <a:rPr lang="cs-CZ" dirty="0" smtClean="0">
                <a:solidFill>
                  <a:schemeClr val="bg1"/>
                </a:solidFill>
              </a:rPr>
              <a:t> 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52226" name="Picture 4" descr="1227973970356772938Farmeral_video-icon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500438" y="2571750"/>
            <a:ext cx="2232025" cy="2068513"/>
          </a:xfrm>
        </p:spPr>
      </p:pic>
      <p:sp>
        <p:nvSpPr>
          <p:cNvPr id="52227" name="Obdélník 4"/>
          <p:cNvSpPr>
            <a:spLocks noChangeArrowheads="1"/>
          </p:cNvSpPr>
          <p:nvPr/>
        </p:nvSpPr>
        <p:spPr bwMode="auto">
          <a:xfrm>
            <a:off x="2428875" y="2500313"/>
            <a:ext cx="2552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>
                <a:latin typeface="Calibri" pitchFamily="34" charset="0"/>
              </a:rPr>
              <a:t>http://</a:t>
            </a:r>
          </a:p>
        </p:txBody>
      </p:sp>
      <p:pic>
        <p:nvPicPr>
          <p:cNvPr id="52229" name="Obrázek 1" descr="http://www.jedensvetnaskolach.cz/graphics/logos/OPVK_logolink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34375" y="4333875"/>
            <a:ext cx="8096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Nadpis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1143000"/>
          </a:xfrm>
        </p:spPr>
        <p:txBody>
          <a:bodyPr/>
          <a:lstStyle/>
          <a:p>
            <a:r>
              <a:rPr lang="cs-CZ" u="sng" smtClean="0">
                <a:solidFill>
                  <a:schemeClr val="bg1"/>
                </a:solidFill>
              </a:rPr>
              <a:t>Text k videu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>
                <a:solidFill>
                  <a:srgbClr val="FFFF00"/>
                </a:solidFill>
              </a:rPr>
              <a:t>Implantát je operován do  spánkové kosti.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b="1" dirty="0" smtClean="0">
              <a:solidFill>
                <a:srgbClr val="FFFF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>
                <a:solidFill>
                  <a:srgbClr val="FFFF00"/>
                </a:solidFill>
              </a:rPr>
              <a:t>Při implantaci se pod kůži zavede malinkatý přístroj, z kterého vede 22 elektrod, které jsou zavedeny do hlemýždě, aby stimulovaly zachovaná nervová vlákna (takže elektrody přímo dráždí sluchový nerv).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b="1" dirty="0" smtClean="0">
              <a:solidFill>
                <a:srgbClr val="FFFF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>
                <a:solidFill>
                  <a:srgbClr val="FFFF00"/>
                </a:solidFill>
              </a:rPr>
              <a:t>Mikrofon zachytí zvuk a odešle jej do řečového procesoru, který pacient nosí buď na těle nebo za uchem. Ten přijatý zvuk analyzuje a digitalizuje jej na signály, které jsou následně poslány do vysílače.</a:t>
            </a:r>
            <a:r>
              <a:rPr lang="cs-CZ" sz="3600" b="1" dirty="0" smtClean="0">
                <a:solidFill>
                  <a:srgbClr val="FFFF00"/>
                </a:solidFill>
              </a:rPr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53253" name="Obrázek 5" descr="http://t3.gstatic.com/images?q=tbn:ANd9GcS80qJ6IXl0QbvEqIxcLMvBlZlgoh-L2Aiw7JrBpSVr5uJBwBf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5981700"/>
            <a:ext cx="4038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853</Words>
  <Application>Microsoft Office PowerPoint</Application>
  <PresentationFormat>Předvádění na obrazovce (4:3)</PresentationFormat>
  <Paragraphs>186</Paragraphs>
  <Slides>40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41" baseType="lpstr">
      <vt:lpstr>Motiv sady Office</vt:lpstr>
      <vt:lpstr>Prezentace aplikace PowerPoint</vt:lpstr>
      <vt:lpstr>Prezentace aplikace PowerPoint</vt:lpstr>
      <vt:lpstr>a)Zevní ucho </vt:lpstr>
      <vt:lpstr>a)Zevní ucho</vt:lpstr>
      <vt:lpstr>a)Zevní ucho</vt:lpstr>
      <vt:lpstr>b)Střední ucho</vt:lpstr>
      <vt:lpstr>b)Střední ucho</vt:lpstr>
      <vt:lpstr>b)Střední ucho</vt:lpstr>
      <vt:lpstr>c)Vnitřní ucho</vt:lpstr>
      <vt:lpstr>c)Vnitřní ucho</vt:lpstr>
      <vt:lpstr>c)Vnitřní ucho</vt:lpstr>
      <vt:lpstr>Prezentace aplikace PowerPoint</vt:lpstr>
      <vt:lpstr>Prezentace aplikace PowerPoint</vt:lpstr>
      <vt:lpstr>Prezentace aplikace PowerPoint</vt:lpstr>
      <vt:lpstr>Audiometrie</vt:lpstr>
      <vt:lpstr>Popis audiometrie</vt:lpstr>
      <vt:lpstr>Vyšetřovaná onemocnění zvuku</vt:lpstr>
      <vt:lpstr>Průběh anatomického vyšetření</vt:lpstr>
      <vt:lpstr>Prezentace aplikace PowerPoint</vt:lpstr>
      <vt:lpstr>Akustické trauma</vt:lpstr>
      <vt:lpstr>Akustické trauma akutní</vt:lpstr>
      <vt:lpstr>Prezentace aplikace PowerPoint</vt:lpstr>
      <vt:lpstr>Prezentace aplikace PowerPoint</vt:lpstr>
      <vt:lpstr>Prezentace aplikace PowerPoint</vt:lpstr>
      <vt:lpstr>Prezentace aplikace PowerPoint</vt:lpstr>
      <vt:lpstr>Akustické trauma chronické</vt:lpstr>
      <vt:lpstr>Prezentace aplikace PowerPoint</vt:lpstr>
      <vt:lpstr>Příklad:   </vt:lpstr>
      <vt:lpstr>Prezentace aplikace PowerPoint</vt:lpstr>
      <vt:lpstr>Zvuk a jeho šíření</vt:lpstr>
      <vt:lpstr>Slyšitelný zvuk</vt:lpstr>
      <vt:lpstr>Slyšitelný zvuk</vt:lpstr>
      <vt:lpstr>Závislost rychlosti zvuku ve vzduchu na teplotě</vt:lpstr>
      <vt:lpstr>Prezentace aplikace PowerPoint</vt:lpstr>
      <vt:lpstr>Sluchové pole</vt:lpstr>
      <vt:lpstr>Hlasitost zvuku</vt:lpstr>
      <vt:lpstr>Prezentace aplikace PowerPoint</vt:lpstr>
      <vt:lpstr>Kochleární implantát</vt:lpstr>
      <vt:lpstr>Video: operování implantátu pacientovi. </vt:lpstr>
      <vt:lpstr>Text k videu</vt:lpstr>
    </vt:vector>
  </TitlesOfParts>
  <Company>Forman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Michal</dc:creator>
  <cp:lastModifiedBy>Truncova</cp:lastModifiedBy>
  <cp:revision>36</cp:revision>
  <dcterms:created xsi:type="dcterms:W3CDTF">2011-01-23T18:10:34Z</dcterms:created>
  <dcterms:modified xsi:type="dcterms:W3CDTF">2011-06-03T15:57:36Z</dcterms:modified>
</cp:coreProperties>
</file>