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94" r:id="rId2"/>
    <p:sldId id="295" r:id="rId3"/>
    <p:sldId id="296" r:id="rId4"/>
    <p:sldId id="297" r:id="rId5"/>
    <p:sldId id="298" r:id="rId6"/>
    <p:sldId id="257" r:id="rId7"/>
    <p:sldId id="258" r:id="rId8"/>
    <p:sldId id="259" r:id="rId9"/>
    <p:sldId id="260" r:id="rId10"/>
    <p:sldId id="261" r:id="rId11"/>
    <p:sldId id="302" r:id="rId12"/>
    <p:sldId id="303" r:id="rId13"/>
    <p:sldId id="301" r:id="rId14"/>
    <p:sldId id="262" r:id="rId15"/>
    <p:sldId id="263" r:id="rId16"/>
    <p:sldId id="264" r:id="rId17"/>
    <p:sldId id="265" r:id="rId18"/>
    <p:sldId id="266" r:id="rId19"/>
    <p:sldId id="267" r:id="rId20"/>
    <p:sldId id="269" r:id="rId21"/>
    <p:sldId id="270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306" r:id="rId30"/>
    <p:sldId id="279" r:id="rId31"/>
    <p:sldId id="300" r:id="rId32"/>
    <p:sldId id="280" r:id="rId33"/>
    <p:sldId id="281" r:id="rId34"/>
    <p:sldId id="282" r:id="rId35"/>
    <p:sldId id="283" r:id="rId36"/>
    <p:sldId id="284" r:id="rId37"/>
    <p:sldId id="285" r:id="rId38"/>
    <p:sldId id="30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304" r:id="rId4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36" autoAdjust="0"/>
    <p:restoredTop sz="94660"/>
  </p:normalViewPr>
  <p:slideViewPr>
    <p:cSldViewPr>
      <p:cViewPr>
        <p:scale>
          <a:sx n="75" d="100"/>
          <a:sy n="75" d="100"/>
        </p:scale>
        <p:origin x="-1014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09CD-8996-495E-B733-770F24FC44CE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3E304-D530-4E2B-936D-CEEBD7C3B59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915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3E304-D530-4E2B-936D-CEEBD7C3B592}" type="slidenum">
              <a:rPr lang="cs-CZ" smtClean="0"/>
              <a:pPr/>
              <a:t>47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032B-BE4C-4F5E-AC31-992FE07412C8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EE15-45B9-4BB2-B02E-05A36D76BA0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032B-BE4C-4F5E-AC31-992FE07412C8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EE15-45B9-4BB2-B02E-05A36D76BA0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032B-BE4C-4F5E-AC31-992FE07412C8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EE15-45B9-4BB2-B02E-05A36D76BA0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032B-BE4C-4F5E-AC31-992FE07412C8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EE15-45B9-4BB2-B02E-05A36D76BA0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032B-BE4C-4F5E-AC31-992FE07412C8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EE15-45B9-4BB2-B02E-05A36D76BA0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032B-BE4C-4F5E-AC31-992FE07412C8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EE15-45B9-4BB2-B02E-05A36D76BA0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032B-BE4C-4F5E-AC31-992FE07412C8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EE15-45B9-4BB2-B02E-05A36D76BA0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032B-BE4C-4F5E-AC31-992FE07412C8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EE15-45B9-4BB2-B02E-05A36D76BA0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032B-BE4C-4F5E-AC31-992FE07412C8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EE15-45B9-4BB2-B02E-05A36D76BA0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032B-BE4C-4F5E-AC31-992FE07412C8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EE15-45B9-4BB2-B02E-05A36D76BA0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032B-BE4C-4F5E-AC31-992FE07412C8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EE15-45B9-4BB2-B02E-05A36D76BA0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D032B-BE4C-4F5E-AC31-992FE07412C8}" type="datetimeFigureOut">
              <a:rPr lang="cs-CZ" smtClean="0"/>
              <a:pPr/>
              <a:t>3.6.2011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BEE15-45B9-4BB2-B02E-05A36D76BA09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5Kr8AOb8fDpAw&amp;page=1&amp;ndsp=64&amp;ved=1t:429,r:0,s:0" TargetMode="External"/><Relationship Id="rId2" Type="http://schemas.openxmlformats.org/officeDocument/2006/relationships/hyperlink" Target="http://cs.wikipedia.org/wiki/O%C4%8Dn%C3%AD_%C5%99asy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=1t:429,r:3,s:0&amp;tx=118&amp;ty=131" TargetMode="External"/><Relationship Id="rId4" Type="http://schemas.openxmlformats.org/officeDocument/2006/relationships/hyperlink" Target="http://www.google.cz/imgres?imgurl=http://www.cocky-online.cz/wp-content/uploads/2007/04/myoptia.jpg&amp;imgrefurl=http://www.cocky-online.cz/ocni-vady-kratkozrakost/&amp;usg=__VVY21RFTfgQhKW3FaoaEJ3iv5ZE=&amp;h=374&amp;w=467&amp;sz=42&amp;hl=cs&amp;start=0&amp;zoom=1&amp;tbnid=GMHxTh3X5IAR2M:&amp;tbnh=153&amp;tbnw=191&amp;ei=ZtChTaelJYKBswbT9PjtAQ&amp;prev=/images?q=myopie&amp;um=1&amp;hl=cs&amp;biw=1680&amp;bih=959&amp;tbm=isch&amp;um=1&amp;itbs=1&amp;iact=rc&amp;dur=216&amp;oei=ZtChTaelJYKBswbT9PjtAQ&amp;page=1&amp;ndsp=38&amp;ved=1t:429,r:3,s:0&amp;tx=118&amp;ty=131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z/imgres?imgurl=http://www.cocky-online.cz/wp-content/uploads/2007/04/hypermetroia.jpg&amp;imgrefurl=http://www.cocky-online.cz/ocni-vady-dalekozrakost/&amp;usg=__tffRnJlbtZioYBPGoBAQECEJoL0=&amp;h=374&amp;w=467&amp;sz=42&amp;hl=cs&amp;start=2&amp;zoom=1&amp;tbnid=UrZY4t6_FrXDXM:&amp;tbnh=103&amp;tbnw=128&amp;ei=BNGhTYKhMY3HsgaTnayGAg&amp;prev=/images?q=hypermetropie&amp;um=1&amp;hl=cs&amp;sa=X&amp;biw=1680&amp;bih=959&amp;tbm=isch&amp;um=1&amp;itbs=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z/imgres?imgurl=http://cocky-levne.cz/index1_soubory/astigmatismus.gif&amp;imgrefurl=http://cocky-levne.cz/astigmatismus&amp;usg=__9oPYxVMqJGUad1yT4RXJxLV8rXw=&amp;h=233&amp;w=291&amp;sz=12&amp;hl=cs&amp;start=0&amp;zoom=1&amp;tbnid=ypmy9gWgUBos1M:&amp;tbnh=159&amp;tbnw=199&amp;ei=2tGhTeizC8b5sgaRp9T1AQ&amp;prev=/images?q=astigmatismus&amp;hl=cs&amp;biw=1680&amp;bih=959&amp;gbv=2&amp;tbm=isch&amp;itbs=1&amp;iact=hc&amp;vpx=163&amp;vpy=94&amp;dur=117&amp;hovh=186&amp;hovw=232&amp;tx=188&amp;ty=66&amp;oei=2tGhTeizC8b5sgaRp9T1AQ&amp;page=1&amp;ndsp=35&amp;ved=1t:429,r:0,s:0" TargetMode="External"/><Relationship Id="rId5" Type="http://schemas.openxmlformats.org/officeDocument/2006/relationships/hyperlink" Target="http://www.google.cz/imgres?imgurl=http://www.medgadget.com/archives/img/8932acuf.jpg&amp;imgrefurl=http://medgadget.com/archives/2007/01/the_acufocus_ac.html&amp;usg=__SGkjPO47wt6ThRmeKwF_qdq10Jc=&amp;h=199&amp;w=468&amp;sz=30&amp;hl=cs&amp;start=35&amp;zoom=1&amp;tbnid=XWmiiueZS65S1M:&amp;tbnh=83&amp;tbnw=195&amp;ei=oNGhTZOtMMiRswaG9tzsAQ&amp;prev=/images?q=presbyopie&amp;hl=cs&amp;biw=1680&amp;bih=959&amp;gbv=2&amp;tbm=isch0,1100&amp;itbs=1&amp;iact=hc&amp;vpx=484&amp;vpy=214&amp;dur=520&amp;hovh=105&amp;hovw=247&amp;tx=97&amp;ty=81&amp;oei=ldGhTavDBofZsgau1vWBAg&amp;page=2&amp;ndsp=39&amp;ved=1t:429,r:17,s:35&amp;biw=1680&amp;bih=959" TargetMode="External"/><Relationship Id="rId4" Type="http://schemas.openxmlformats.org/officeDocument/2006/relationships/hyperlink" Target="http://janamodra.cz/tul/SP_vady_zraku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11188" y="188913"/>
            <a:ext cx="7772400" cy="208756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ZRAKOVÉ ÚSTROJÍ A </a:t>
            </a:r>
            <a:br>
              <a:rPr lang="cs-CZ" dirty="0" smtClean="0">
                <a:latin typeface="Times New Roman" pitchFamily="18" charset="0"/>
                <a:cs typeface="Times New Roman" pitchFamily="18" charset="0"/>
              </a:rPr>
            </a:b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JEHO VADY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484438" y="2852738"/>
            <a:ext cx="4319587" cy="22320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3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Benešová Andrea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3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Koudelková Petra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3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Zezulová Andrea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3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Hanousková Katka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Oko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628775"/>
            <a:ext cx="8784976" cy="504058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Oko je složitým a citlivým orgánem měřícím v průměru pouze 25 mm. Dodává mozku více informací o vnějším světě než kterýkoli jiný smyslový orgán.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5715016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07950" y="188913"/>
            <a:ext cx="8928100" cy="64017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4000" dirty="0">
                <a:latin typeface="Times New Roman" pitchFamily="18" charset="0"/>
                <a:cs typeface="Times New Roman" pitchFamily="18" charset="0"/>
              </a:rPr>
              <a:t>Skládá se ze dvou částí: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Times New Roman" pitchFamily="18" charset="0"/>
              <a:buChar char="−"/>
              <a:defRPr/>
            </a:pPr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ze systému formulujícího obraz, tvořeného rohovkou, komorovou tekutinou,duhovkou,  čočkou a sklivcem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Times New Roman" pitchFamily="18" charset="0"/>
              <a:buChar char="−"/>
              <a:defRPr/>
            </a:pPr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ze sítnice, jejímž úkolem je převádět  dopadající obraz na elektrické impulzy přenášené očním 	nervem do mozku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Times New Roman" pitchFamily="18" charset="0"/>
              <a:buChar char="−"/>
              <a:defRPr/>
            </a:pPr>
            <a:endParaRPr lang="cs-CZ" sz="3200" dirty="0"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Times New Roman" pitchFamily="18" charset="0"/>
              <a:buChar char="−"/>
              <a:defRPr/>
            </a:pPr>
            <a:endParaRPr lang="cs-CZ" sz="3200" dirty="0"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Times New Roman" pitchFamily="18" charset="0"/>
              <a:buChar char="−"/>
              <a:defRPr/>
            </a:pPr>
            <a:endParaRPr lang="cs-CZ" sz="3200" dirty="0"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3200" dirty="0"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Times New Roman" pitchFamily="18" charset="0"/>
              <a:buChar char="−"/>
              <a:defRPr/>
            </a:pPr>
            <a:endParaRPr lang="cs-CZ" sz="32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5643578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1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4213" y="115888"/>
            <a:ext cx="7632700" cy="65706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706" y="-28631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51520" y="260648"/>
            <a:ext cx="8712968" cy="61093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 Oční víčko = ochranný kryt oční bulvy 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    - Je vystláno spojivkou a tenkou membránou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 Víčka chrání rohovku – „okno“, kterým                   světlo vniká do oka a očního bělma.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35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600" dirty="0" smtClean="0">
                <a:latin typeface="Times New Roman" pitchFamily="18" charset="0"/>
                <a:cs typeface="Times New Roman" pitchFamily="18" charset="0"/>
              </a:rPr>
              <a:t>Oční řasy - </a:t>
            </a:r>
            <a:r>
              <a:rPr lang="cs-CZ" sz="3600" dirty="0" err="1" smtClean="0">
                <a:latin typeface="Times New Roman" pitchFamily="18" charset="0"/>
                <a:cs typeface="Times New Roman" pitchFamily="18" charset="0"/>
              </a:rPr>
              <a:t>Cillia</a:t>
            </a:r>
            <a:r>
              <a:rPr lang="cs-CZ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defRPr/>
            </a:pPr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- Kožní derivát (pod. vlasům a chlupům).</a:t>
            </a:r>
          </a:p>
          <a:p>
            <a:pPr lvl="1">
              <a:buFontTx/>
              <a:buChar char="-"/>
              <a:defRPr/>
            </a:pPr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Chrání oko před nečistotami </a:t>
            </a:r>
          </a:p>
          <a:p>
            <a:pPr lvl="1">
              <a:buFontTx/>
              <a:buChar char="-"/>
              <a:defRPr/>
            </a:pPr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Zabránění poškození</a:t>
            </a:r>
          </a:p>
          <a:p>
            <a:pPr lvl="1">
              <a:buFontTx/>
              <a:buChar char="-"/>
              <a:defRPr/>
            </a:pPr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 U embrya se řasy vyvíjí mezi sedmým a   osmým týdnem</a:t>
            </a:r>
          </a:p>
          <a:p>
            <a:pPr lvl="1">
              <a:buFontTx/>
              <a:buChar char="-"/>
              <a:defRPr/>
            </a:pPr>
            <a:endParaRPr lang="cs-CZ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5" y="3370263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Oční koule – bulbus </a:t>
            </a:r>
            <a:r>
              <a:rPr lang="cs-CZ" dirty="0" err="1" smtClean="0"/>
              <a:t>oculi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14116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Je uložena v očnici v tukové tkáni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- tuková tkáň slouží jako ochrana oka před  poškozením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 hrotu očnice se nachází otvory – tudy vstupuje zrakový nerv, žíly, tepna a nervy pro okohybné svaly oka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Kulovitý tvar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5786454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Stěna oční koule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14116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Třívrstevná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- 1- Vnější vrstvu tvoří : bělima a rohovka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- 2- Střední vrstva = cévnatka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- 3- Vnitřní vrstva = sítnice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5786454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1) Bělima -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Sclera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514116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500" dirty="0" smtClean="0">
                <a:latin typeface="Times New Roman" pitchFamily="18" charset="0"/>
                <a:cs typeface="Times New Roman" pitchFamily="18" charset="0"/>
              </a:rPr>
              <a:t>Kryje 4/5 oční koule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500" dirty="0" smtClean="0">
                <a:latin typeface="Times New Roman" pitchFamily="18" charset="0"/>
                <a:cs typeface="Times New Roman" pitchFamily="18" charset="0"/>
              </a:rPr>
              <a:t>Je to tuhá bílá vazivová blána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500" dirty="0" smtClean="0">
                <a:latin typeface="Times New Roman" pitchFamily="18" charset="0"/>
                <a:cs typeface="Times New Roman" pitchFamily="18" charset="0"/>
              </a:rPr>
              <a:t>Tloušťka = 0,4 – 2 mm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500" dirty="0" smtClean="0">
                <a:latin typeface="Times New Roman" pitchFamily="18" charset="0"/>
                <a:cs typeface="Times New Roman" pitchFamily="18" charset="0"/>
              </a:rPr>
              <a:t>Udržuje tvar oční koule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500" dirty="0" smtClean="0">
                <a:latin typeface="Times New Roman" pitchFamily="18" charset="0"/>
                <a:cs typeface="Times New Roman" pitchFamily="18" charset="0"/>
              </a:rPr>
              <a:t>Upínají se zde okohybné svaly, vzadu ji prostupuje zrakový nerv</a:t>
            </a:r>
          </a:p>
          <a:p>
            <a:pPr>
              <a:defRPr/>
            </a:pPr>
            <a:r>
              <a:rPr lang="cs-CZ" sz="3500" dirty="0" smtClean="0">
                <a:latin typeface="Times New Roman" pitchFamily="18" charset="0"/>
                <a:cs typeface="Times New Roman" pitchFamily="18" charset="0"/>
              </a:rPr>
              <a:t>V předu přechází v průhlednou rohovku -</a:t>
            </a:r>
            <a:r>
              <a:rPr lang="la-Latn" sz="3600" dirty="0" smtClean="0"/>
              <a:t>cornea pellucida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3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706" y="-28631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 Rohovka - </a:t>
            </a:r>
            <a:r>
              <a:rPr lang="cs-CZ" dirty="0" err="1" smtClean="0"/>
              <a:t>Cornea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14116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Silná oční čočka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Představuje 2/3 optické práce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1/5 povrchu oční koule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Bez cév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Z profilu více vyklenutá než bělima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Nepravidelné zakřivení = předmět je rozmazaný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Astigmatismus = oční vada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5786454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2) Cévnatka - </a:t>
            </a:r>
            <a:r>
              <a:rPr lang="cs-CZ" dirty="0" err="1" smtClean="0"/>
              <a:t>choroideus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0691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Ve střední vrstvě oka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 předu přechází v řasnaté tělísko a duhovku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Velké množství cév a hnědých pigmentových buněk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Pigmentová vrstva pohlcuje světelné paprsky a zabraňuje jejich zpětnému odrazu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5715016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cs-CZ" sz="3600" b="1" dirty="0" smtClean="0">
                <a:latin typeface="Times New Roman" pitchFamily="18" charset="0"/>
                <a:cs typeface="Times New Roman" pitchFamily="18" charset="0"/>
              </a:rPr>
              <a:t>Řasnaté tělísko = corpus </a:t>
            </a:r>
            <a:r>
              <a:rPr lang="cs-CZ" sz="3600" b="1" dirty="0" err="1" smtClean="0">
                <a:latin typeface="Times New Roman" pitchFamily="18" charset="0"/>
                <a:cs typeface="Times New Roman" pitchFamily="18" charset="0"/>
              </a:rPr>
              <a:t>ciliare</a:t>
            </a:r>
            <a:r>
              <a:rPr lang="cs-CZ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cs-CZ" sz="3400" dirty="0" smtClean="0">
                <a:latin typeface="Times New Roman" pitchFamily="18" charset="0"/>
                <a:cs typeface="Times New Roman" pitchFamily="18" charset="0"/>
              </a:rPr>
              <a:t>Čočka = </a:t>
            </a:r>
            <a:r>
              <a:rPr lang="cs-CZ" sz="3400" i="1" dirty="0" err="1" smtClean="0">
                <a:latin typeface="Times New Roman" pitchFamily="18" charset="0"/>
                <a:cs typeface="Times New Roman" pitchFamily="18" charset="0"/>
              </a:rPr>
              <a:t>lens</a:t>
            </a:r>
            <a:r>
              <a:rPr lang="cs-CZ" sz="3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3400" i="1" dirty="0" err="1" smtClean="0">
                <a:latin typeface="Times New Roman" pitchFamily="18" charset="0"/>
                <a:cs typeface="Times New Roman" pitchFamily="18" charset="0"/>
              </a:rPr>
              <a:t>crystallina</a:t>
            </a:r>
            <a:endParaRPr lang="cs-CZ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hladká svalovina</a:t>
            </a: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Na povrchu -  četné výběžky, → zavěšena čočka. </a:t>
            </a: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Akomodace =  zakřivení čočky</a:t>
            </a: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Z krve protékající vlásečnicemi řasnatého tělíska se filtrací tvoří komorová voda, která vyživuje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bezcévnaté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části oka a udržuje jeho tvar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5715016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586551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sz="3600" b="1" dirty="0" smtClean="0">
                <a:latin typeface="Times New Roman" pitchFamily="18" charset="0"/>
                <a:cs typeface="Times New Roman" pitchFamily="18" charset="0"/>
              </a:rPr>
              <a:t>Duhovka = Iris </a:t>
            </a: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je orgán v oku odděluje přední a zadní komoru oční. </a:t>
            </a: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Uprostřed duhovky se nachází centrální otvor zvaný zornice (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pupilla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Hlavní funkcí duhovky je ohraničení předního a zadního segmentu oka</a:t>
            </a:r>
          </a:p>
          <a:p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Mióza =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zúžení zornic</a:t>
            </a:r>
          </a:p>
          <a:p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Mydriáza =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rozšíření zornic 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686" y="5143512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ohovka.navajo.cz/rohov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8640"/>
            <a:ext cx="6912768" cy="63386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977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3) Sítnice - Retina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>
          <a:xfrm>
            <a:off x="179512" y="1556792"/>
            <a:ext cx="8784976" cy="511256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Světločivé buňky: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a) Tyčinky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b) Čípky</a:t>
            </a: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Sklivec – corpus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vitreum</a:t>
            </a:r>
            <a:endParaRPr lang="cs-CZ" dirty="0" smtClean="0"/>
          </a:p>
          <a:p>
            <a:r>
              <a:rPr lang="cs-CZ" dirty="0" smtClean="0"/>
              <a:t>Přídatné orgány oka - slzný aparát</a:t>
            </a:r>
          </a:p>
          <a:p>
            <a:pPr>
              <a:buNone/>
            </a:pPr>
            <a:r>
              <a:rPr lang="cs-CZ" dirty="0" smtClean="0"/>
              <a:t>                                           - víčka</a:t>
            </a:r>
          </a:p>
          <a:p>
            <a:pPr>
              <a:buNone/>
            </a:pPr>
            <a:r>
              <a:rPr lang="cs-CZ" dirty="0" smtClean="0"/>
              <a:t>                                           - řasy</a:t>
            </a:r>
            <a:endParaRPr lang="la-Latn" dirty="0" smtClean="0"/>
          </a:p>
          <a:p>
            <a:pPr eaLnBrk="1" hangingPunct="1"/>
            <a:endParaRPr lang="cs-CZ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6" y="3143248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12291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Obecně… 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>
          <a:xfrm>
            <a:off x="179512" y="1556792"/>
            <a:ext cx="8856984" cy="518457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Je to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fotoreceptorická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buňka.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Schopna zachytit světlo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Gangliové buňky tento signál předávají buňkám zrakového nervu.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Světločivné buňky tvoří základ fotoreceptorů. 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174875" y="32464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cs-CZ"/>
              <a:t>. 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5715016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/>
          </p:cNvSpPr>
          <p:nvPr>
            <p:ph type="body" idx="1"/>
          </p:nvPr>
        </p:nvSpPr>
        <p:spPr>
          <a:xfrm>
            <a:off x="107504" y="116632"/>
            <a:ext cx="8928992" cy="662473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Nacházejí se na sítnici oka.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Světločivné buňky připadají na jednu buňku gliovou, buňky gliové na jednu buňku nervovou, - vedou signál do CNS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Vzniká oblast určité velikosti - vede signál k jednomu neuronu </a:t>
            </a:r>
          </a:p>
          <a:p>
            <a:pPr eaLnBrk="1" hangingPunct="1"/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Čím méně buněk ovládá, tím je vyšší rozlišovací schopnost v dané lokalitě.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Nejvyšší ostrost - v oblasti žluté skvrny sítnice. </a:t>
            </a:r>
          </a:p>
          <a:p>
            <a:pPr eaLnBrk="1" hangingPunct="1"/>
            <a:endParaRPr lang="cs-CZ" dirty="0" smtClean="0">
              <a:latin typeface="Arial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5715016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5699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Arial" charset="0"/>
              </a:rPr>
              <a:t>Žlutá skvrna</a:t>
            </a:r>
          </a:p>
        </p:txBody>
      </p:sp>
      <p:pic>
        <p:nvPicPr>
          <p:cNvPr id="1536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23728" y="1556792"/>
            <a:ext cx="4830762" cy="489743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5" y="3370263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/>
          </p:cNvSpPr>
          <p:nvPr/>
        </p:nvSpPr>
        <p:spPr bwMode="auto">
          <a:xfrm>
            <a:off x="179512" y="116632"/>
            <a:ext cx="8784976" cy="65527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cs-CZ" sz="3200" b="1" dirty="0" smtClean="0">
                <a:latin typeface="Times New Roman" pitchFamily="18" charset="0"/>
                <a:cs typeface="Times New Roman" pitchFamily="18" charset="0"/>
              </a:rPr>
              <a:t> … Žlutá </a:t>
            </a:r>
            <a:r>
              <a:rPr lang="cs-CZ" sz="3200" b="1" dirty="0">
                <a:latin typeface="Times New Roman" pitchFamily="18" charset="0"/>
                <a:cs typeface="Times New Roman" pitchFamily="18" charset="0"/>
              </a:rPr>
              <a:t>skvrna</a:t>
            </a:r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3200" i="1" dirty="0" err="1">
                <a:latin typeface="Times New Roman" pitchFamily="18" charset="0"/>
                <a:cs typeface="Times New Roman" pitchFamily="18" charset="0"/>
              </a:rPr>
              <a:t>macula</a:t>
            </a:r>
            <a:r>
              <a:rPr lang="cs-CZ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3200" i="1" dirty="0" err="1">
                <a:latin typeface="Times New Roman" pitchFamily="18" charset="0"/>
                <a:cs typeface="Times New Roman" pitchFamily="18" charset="0"/>
              </a:rPr>
              <a:t>lutea</a:t>
            </a:r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je místo na sítnici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největší hustota čípků 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3200" b="1" dirty="0">
                <a:latin typeface="Times New Roman" pitchFamily="18" charset="0"/>
                <a:cs typeface="Times New Roman" pitchFamily="18" charset="0"/>
              </a:rPr>
              <a:t>nejostřejší vidění</a:t>
            </a:r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Obraz, na nějž se díváme zpříma, se promítá do tohoto bodu 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zaživa není vůbec žlutá – je dočervena. 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Žlutou se jeví u </a:t>
            </a:r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mrtvého člověka.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Leží 5mm od výstupu zrakového nervu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3200" b="1" dirty="0" smtClean="0">
                <a:latin typeface="Times New Roman" pitchFamily="18" charset="0"/>
                <a:cs typeface="Times New Roman" pitchFamily="18" charset="0"/>
              </a:rPr>
              <a:t>Slepá skvrna –papila nervi optici</a:t>
            </a:r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3200" i="1" dirty="0" smtClean="0"/>
              <a:t> </a:t>
            </a:r>
            <a:r>
              <a:rPr lang="cs-CZ" sz="3200" dirty="0" smtClean="0"/>
              <a:t>– místo výstupu očního nervu</a:t>
            </a:r>
            <a:endParaRPr lang="la-Latn" sz="3200" dirty="0" smtClean="0"/>
          </a:p>
          <a:p>
            <a:pPr marL="342900" indent="-342900">
              <a:spcBef>
                <a:spcPct val="20000"/>
              </a:spcBef>
            </a:pPr>
            <a:endParaRPr lang="cs-CZ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5715016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uiExpand="1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Tyčinky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>
          <a:xfrm>
            <a:off x="179512" y="1600200"/>
            <a:ext cx="8784976" cy="514116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Na sítnici oka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Umožňuje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černobílé vidění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pojmenována podle tvaru, který přibližně zaujímá. 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dlouhé až 50 µm, široké asi 3 µm 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Dvě základní části, vnější a vnitřní. Obě části jsou odděleny zúženinou. </a:t>
            </a: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 lidském oku –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asi 120 milionů tyčinek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tyčinky jsou centrální buňky umožňující lidské vidění. </a:t>
            </a:r>
          </a:p>
          <a:p>
            <a:pPr eaLnBrk="1" hangingPunct="1">
              <a:buNone/>
            </a:pPr>
            <a:endParaRPr lang="cs-CZ" dirty="0" smtClean="0">
              <a:latin typeface="Arial" charset="0"/>
            </a:endParaRPr>
          </a:p>
          <a:p>
            <a:pPr eaLnBrk="1" hangingPunct="1"/>
            <a:endParaRPr lang="cs-CZ" dirty="0" smtClean="0">
              <a:latin typeface="Arial" charset="0"/>
            </a:endParaRPr>
          </a:p>
        </p:txBody>
      </p:sp>
      <p:pic>
        <p:nvPicPr>
          <p:cNvPr id="5" name="Obrázek 3" descr="http://t0.gstatic.com/images?q=tbn:ANd9GcRP4xz73iW8RggCHyC9qU30GfvkInXtZ3R-GTl351YES8pjbNQcF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0"/>
            <a:ext cx="1428750" cy="37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4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Tyčinka</a:t>
            </a:r>
          </a:p>
        </p:txBody>
      </p:sp>
      <p:pic>
        <p:nvPicPr>
          <p:cNvPr id="1945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1628775"/>
            <a:ext cx="3665537" cy="45259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5" y="3370263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80920" cy="129614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Čípky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>
          <a:xfrm>
            <a:off x="107504" y="1484784"/>
            <a:ext cx="8893175" cy="5257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Fotoreceptorická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buňka v oční sítnici.</a:t>
            </a:r>
          </a:p>
          <a:p>
            <a:pPr eaLnBrk="1" hangingPunct="1">
              <a:lnSpc>
                <a:spcPct val="90000"/>
              </a:lnSpc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Umožňuje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barevné vidění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Rozměry: 60 × 1,5 µm </a:t>
            </a:r>
          </a:p>
          <a:p>
            <a:pPr eaLnBrk="1" hangingPunct="1">
              <a:lnSpc>
                <a:spcPct val="90000"/>
              </a:lnSpc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Dvě základní části, vnější a vnitřní. Obě části jsou odděleny zúženinou. </a:t>
            </a:r>
          </a:p>
          <a:p>
            <a:pPr eaLnBrk="1" hangingPunct="1">
              <a:lnSpc>
                <a:spcPct val="90000"/>
              </a:lnSpc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 lidském oku je asi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6 milionů čípků </a:t>
            </a:r>
          </a:p>
          <a:p>
            <a:pPr>
              <a:lnSpc>
                <a:spcPct val="90000"/>
              </a:lnSpc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Potřebují ke své práci hodně velké osvětlení. </a:t>
            </a:r>
          </a:p>
          <a:p>
            <a:pPr eaLnBrk="1" hangingPunct="1">
              <a:lnSpc>
                <a:spcPct val="90000"/>
              </a:lnSpc>
              <a:buNone/>
            </a:pP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5715016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Čípek</a:t>
            </a:r>
          </a:p>
        </p:txBody>
      </p:sp>
      <p:pic>
        <p:nvPicPr>
          <p:cNvPr id="2253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95736" y="1700808"/>
            <a:ext cx="5194300" cy="45593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5" y="3370263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Vznik a vlastnosti obrazu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>
          <a:xfrm>
            <a:off x="179512" y="1772816"/>
            <a:ext cx="8733656" cy="496855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Vlákna ze zevních částí sítnice procházejí nezkříženě do speciálního talamického jádra.(corpus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genicalutium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laterale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-                   do mezimozku)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Vlákna z vnitřní části sítnice se kříží a končí v protilehlém převodním talamickém jádru.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Z talamu jsou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signály vedeny zrakovou drahou do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primárního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zrakového centra v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kůře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týlního laloku</a:t>
            </a:r>
          </a:p>
        </p:txBody>
      </p:sp>
      <p:pic>
        <p:nvPicPr>
          <p:cNvPr id="4" name="Obrázek 3" descr="http://t0.gstatic.com/images?q=tbn:ANd9GcRP4xz73iW8RggCHyC9qU30GfvkInXtZ3R-GTl351YES8pjbNQcF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20" y="6286520"/>
            <a:ext cx="1428750" cy="37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55" grpId="0" uiExpand="1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/>
          </p:cNvSpPr>
          <p:nvPr>
            <p:ph type="body" idx="1"/>
          </p:nvPr>
        </p:nvSpPr>
        <p:spPr>
          <a:xfrm>
            <a:off x="179512" y="116632"/>
            <a:ext cx="8784976" cy="662473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Skládání obrazu ze sítnice pravého a levého oka v mozkové kůře je základem prostorového trojrozměrného vidění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Je nezbytné aby obrazy dopadaly na vzájemně si odpovídající místa sítnic (i při pohybu očí či hlavou)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Souhru pohybů očních bulbů zajišťují oční svaly.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Při jejich postižení – šilhání = </a:t>
            </a:r>
            <a:r>
              <a:rPr lang="cs-CZ" i="1" dirty="0" smtClean="0">
                <a:latin typeface="Times New Roman" pitchFamily="18" charset="0"/>
                <a:cs typeface="Times New Roman" pitchFamily="18" charset="0"/>
              </a:rPr>
              <a:t>strabismus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uiExpand="1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Vady zraku a jejich korekce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514116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500" dirty="0" smtClean="0">
                <a:latin typeface="Times New Roman" pitchFamily="18" charset="0"/>
                <a:cs typeface="Times New Roman" pitchFamily="18" charset="0"/>
              </a:rPr>
              <a:t>Vady zraku = poruchy vidění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500" dirty="0" smtClean="0">
                <a:latin typeface="Times New Roman" pitchFamily="18" charset="0"/>
                <a:cs typeface="Times New Roman" pitchFamily="18" charset="0"/>
              </a:rPr>
              <a:t>Korekce = jejich náprava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500" dirty="0" smtClean="0">
                <a:latin typeface="Times New Roman" pitchFamily="18" charset="0"/>
                <a:cs typeface="Times New Roman" pitchFamily="18" charset="0"/>
              </a:rPr>
              <a:t>Rozdělujeme </a:t>
            </a:r>
            <a:r>
              <a:rPr lang="cs-CZ" sz="3500" u="sng" dirty="0" smtClean="0">
                <a:latin typeface="Times New Roman" pitchFamily="18" charset="0"/>
                <a:cs typeface="Times New Roman" pitchFamily="18" charset="0"/>
              </a:rPr>
              <a:t>dva základní typy </a:t>
            </a:r>
            <a:r>
              <a:rPr lang="cs-CZ" sz="3500" dirty="0" smtClean="0">
                <a:latin typeface="Times New Roman" pitchFamily="18" charset="0"/>
                <a:cs typeface="Times New Roman" pitchFamily="18" charset="0"/>
              </a:rPr>
              <a:t>vad zraku :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3500" dirty="0" smtClean="0">
                <a:latin typeface="Times New Roman" pitchFamily="18" charset="0"/>
                <a:cs typeface="Times New Roman" pitchFamily="18" charset="0"/>
              </a:rPr>
              <a:t>-Vrozené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3500" dirty="0" smtClean="0">
                <a:latin typeface="Times New Roman" pitchFamily="18" charset="0"/>
                <a:cs typeface="Times New Roman" pitchFamily="18" charset="0"/>
              </a:rPr>
              <a:t>-Získané</a:t>
            </a:r>
            <a:r>
              <a:rPr lang="cs-CZ" sz="5100" dirty="0" smtClean="0"/>
              <a:t/>
            </a:r>
            <a:br>
              <a:rPr lang="cs-CZ" sz="5100" dirty="0" smtClean="0"/>
            </a:br>
            <a:r>
              <a:rPr lang="cs-CZ" sz="5100" dirty="0" smtClean="0"/>
              <a:t> 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5715016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3" grpId="0" uiExpand="1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Zástupný symbol pro obsah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7" cy="469451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cs-CZ" u="sng" dirty="0" smtClean="0">
                <a:latin typeface="Times New Roman" pitchFamily="18" charset="0"/>
                <a:cs typeface="Times New Roman" pitchFamily="18" charset="0"/>
              </a:rPr>
              <a:t>vrozené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: bývají většinou dědičné a jsou k nim v rodině určité dispozice.Postupem času funkce oka ve většině případů klesá a přichází na pomoc léčba či korekce očních vad.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cs-CZ" u="sng" dirty="0" smtClean="0">
                <a:latin typeface="Times New Roman" pitchFamily="18" charset="0"/>
                <a:cs typeface="Times New Roman" pitchFamily="18" charset="0"/>
              </a:rPr>
              <a:t>získané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: nejvíce se uvádí jako důvod nadměrné namáhání očí,nebo špatný vývin v dospívání</a:t>
            </a:r>
          </a:p>
          <a:p>
            <a:pPr eaLnBrk="1" hangingPunct="1"/>
            <a:r>
              <a:rPr lang="cs-CZ" u="sng" dirty="0" smtClean="0">
                <a:latin typeface="Times New Roman" pitchFamily="18" charset="0"/>
                <a:cs typeface="Times New Roman" pitchFamily="18" charset="0"/>
              </a:rPr>
              <a:t>Základní oční cviky :</a:t>
            </a:r>
          </a:p>
          <a:p>
            <a:pPr eaLnBrk="1" hangingPunct="1"/>
            <a:endParaRPr lang="cs-CZ" dirty="0" smtClean="0"/>
          </a:p>
        </p:txBody>
      </p:sp>
      <p:pic>
        <p:nvPicPr>
          <p:cNvPr id="26628" name="Obrázek 3" descr="foto-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5157192"/>
            <a:ext cx="4667250" cy="15621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5" y="3370263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uiExpand="1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63272" cy="14401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Zrakové vady,korekce a možnost jejich léčení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Zástupný symbol pro obsah 2"/>
          <p:cNvSpPr>
            <a:spLocks noGrp="1"/>
          </p:cNvSpPr>
          <p:nvPr>
            <p:ph idx="1"/>
          </p:nvPr>
        </p:nvSpPr>
        <p:spPr>
          <a:xfrm>
            <a:off x="107504" y="1772816"/>
            <a:ext cx="8856984" cy="496855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1)Krátkozrakost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2)Dalekozrakost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3)Vetchozrakost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4)Astigmatismus</a:t>
            </a:r>
          </a:p>
          <a:p>
            <a:pPr eaLnBrk="1" hangingPunct="1"/>
            <a:endParaRPr lang="cs-CZ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6" y="3214686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651" grpId="0" uiExpand="1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1) Krátkozrakost(Myopie)</a:t>
            </a:r>
          </a:p>
        </p:txBody>
      </p:sp>
      <p:sp>
        <p:nvSpPr>
          <p:cNvPr id="28675" name="Zástupný symbol pro obsah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14116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dirty="0" smtClean="0"/>
              <a:t>-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patří mezi nejčastější oční vady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-lidé při této zrakové vadě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nevidí dobře do dálky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,protože oko je příliš </a:t>
            </a:r>
            <a:r>
              <a:rPr lang="cs-CZ" u="sng" dirty="0" smtClean="0">
                <a:latin typeface="Times New Roman" pitchFamily="18" charset="0"/>
                <a:cs typeface="Times New Roman" pitchFamily="18" charset="0"/>
              </a:rPr>
              <a:t>dlouhé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nebo lomivost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optické soustavy je k poměru k délce oka </a:t>
            </a:r>
            <a:r>
              <a:rPr lang="cs-CZ" u="sng" dirty="0" smtClean="0">
                <a:latin typeface="Times New Roman" pitchFamily="18" charset="0"/>
                <a:cs typeface="Times New Roman" pitchFamily="18" charset="0"/>
              </a:rPr>
              <a:t>větší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– obraz vzniká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před sítnicí</a:t>
            </a:r>
            <a:endParaRPr lang="cs-CZ" b="1" u="sng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-kompenzujeme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rozptylkou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(paprsky se pomocí čoček či brýlí znovu setkávají na sítnici)</a:t>
            </a:r>
          </a:p>
          <a:p>
            <a:pPr eaLnBrk="1" hangingPunct="1">
              <a:buFont typeface="Arial" charset="0"/>
              <a:buNone/>
            </a:pP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5786454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86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  <p:bldP spid="28675" grpId="0" uiExpand="1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 descr="myopti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980728"/>
            <a:ext cx="5976664" cy="478650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2)Dalekozrakost(Hypermetropie)</a:t>
            </a:r>
          </a:p>
        </p:txBody>
      </p:sp>
      <p:sp>
        <p:nvSpPr>
          <p:cNvPr id="2969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-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špatná viditelnost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na blízko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např.čtení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buFontTx/>
              <a:buChar char="-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způsobeno tím, že oko je příliš krátké nebo lomivost oka je nedostatečná – obraz vzniká   za sítnicí</a:t>
            </a:r>
          </a:p>
          <a:p>
            <a:pPr eaLnBrk="1" hangingPunct="1">
              <a:buFontTx/>
              <a:buChar char="-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Kompenzujeme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spojnými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brýlemi či čočkami-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spojkou</a:t>
            </a:r>
          </a:p>
          <a:p>
            <a:pPr eaLnBrk="1" hangingPunct="1">
              <a:buFontTx/>
              <a:buChar char="-"/>
            </a:pP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3" descr="hypermetroi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052736"/>
            <a:ext cx="5616624" cy="449792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3)Vetchozrakost (Presbyopie)</a:t>
            </a:r>
          </a:p>
        </p:txBody>
      </p:sp>
      <p:sp>
        <p:nvSpPr>
          <p:cNvPr id="30723" name="Zástupný symbol pro obsah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50691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Tx/>
              <a:buChar char="-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způsobena ztrátou akomodace – čočka vlivem stárnutí tuhne, ztrácí pružnost, a tím i schopnost zaostřit do blízka</a:t>
            </a:r>
          </a:p>
          <a:p>
            <a:pPr eaLnBrk="1" hangingPunct="1">
              <a:buFontTx/>
              <a:buChar char="-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ve většině případů postihuje mezi 40.- 45. rokem života</a:t>
            </a:r>
          </a:p>
          <a:p>
            <a:pPr eaLnBrk="1" hangingPunct="1">
              <a:buFontTx/>
              <a:buChar char="-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vadu je částečně možno odstranit laserovou korekcí či náhradou vlastní čočky za speciální umělou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6" y="5715016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  <p:bldP spid="30723" grpId="0" uiExpand="1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8932acu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297926" cy="35283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4)Astigmatismus</a:t>
            </a:r>
          </a:p>
        </p:txBody>
      </p:sp>
      <p:sp>
        <p:nvSpPr>
          <p:cNvPr id="31747" name="Zástupný symbol pro obsah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0691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dirty="0" smtClean="0"/>
              <a:t>-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rohovka má nepravidelně zakřivený tvar,tím může zhoršovat zaostřit na jakoukoliv vzdálenost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-výskyt buď samotný nebo s kombinací  krátkozrakosti a dalekozrakosti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-kompenzace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cylindrickými brýlovými skly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nebo torickými kontaktními čočkami</a:t>
            </a:r>
          </a:p>
          <a:p>
            <a:pPr eaLnBrk="1" hangingPunct="1">
              <a:buFont typeface="Arial" charset="0"/>
              <a:buNone/>
            </a:pPr>
            <a:endParaRPr lang="cs-CZ" sz="2800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5643578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47" grpId="0" uiExpand="1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astigmatismus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124744"/>
            <a:ext cx="5256584" cy="420888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Lom (refrakce) světla</a:t>
            </a:r>
          </a:p>
        </p:txBody>
      </p:sp>
      <p:sp>
        <p:nvSpPr>
          <p:cNvPr id="32771" name="Zástupný symbol pro obsah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5141168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optický jev, dochází k němu na rozhraní dvou prostředí, jímž prochází světlo</a:t>
            </a:r>
          </a:p>
          <a:p>
            <a:pPr eaLnBrk="1" hangingPunct="1"/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Světelné paprsky přicházející zvenčí do oka, lámou se a sbírají na sítnici -&gt; žádná vada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vznik obrazu na sítnici (retina)</a:t>
            </a: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6" y="5715016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uiExpand="1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07504" y="116632"/>
            <a:ext cx="8856984" cy="65527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cs-CZ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Čočka se vyklenuje a zplošťuje v závislosti na vzdálenosti předmětu </a:t>
            </a:r>
            <a:r>
              <a:rPr lang="cs-CZ" sz="32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ostrý obraz </a:t>
            </a:r>
            <a:r>
              <a:rPr lang="cs-CZ" sz="3200" u="sng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(akomodace)</a:t>
            </a:r>
            <a:endParaRPr lang="cs-CZ" sz="3200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cs-CZ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cs-CZ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cs-CZ" sz="3200" u="sng" dirty="0" smtClean="0">
                <a:latin typeface="Times New Roman" pitchFamily="18" charset="0"/>
                <a:cs typeface="Times New Roman" pitchFamily="18" charset="0"/>
              </a:rPr>
              <a:t>Akomodace</a:t>
            </a:r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 – vidění od několika cm - ∞</a:t>
            </a:r>
          </a:p>
          <a:p>
            <a:endParaRPr lang="cs-CZ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38" y="5643578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image00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4221088"/>
            <a:ext cx="3240360" cy="2035611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755576" y="1340768"/>
            <a:ext cx="727280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1. při přechodu světla z prostředí opticky řidšího do prostředí opticky hustšího lom světla ke kolmici (                  </a:t>
            </a:r>
            <a:r>
              <a:rPr kumimoji="0" lang="cs-CZ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)</a:t>
            </a:r>
            <a:r>
              <a:rPr kumimoji="0" lang="cs-C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2. při přechodu světla z prostředí opticky hustšího do prostředí opticky řidšího lom světla od kolmice (                    </a:t>
            </a:r>
            <a:r>
              <a:rPr kumimoji="0" lang="cs-CZ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)</a:t>
            </a:r>
            <a:r>
              <a:rPr kumimoji="0" lang="cs-C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</a:p>
        </p:txBody>
      </p:sp>
      <p:pic>
        <p:nvPicPr>
          <p:cNvPr id="7" name="Obrázek 6" descr="bet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1772816"/>
            <a:ext cx="792088" cy="406747"/>
          </a:xfrm>
          <a:prstGeom prst="rect">
            <a:avLst/>
          </a:prstGeom>
        </p:spPr>
      </p:pic>
      <p:pic>
        <p:nvPicPr>
          <p:cNvPr id="8" name="Obrázek 7" descr="beta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3068960"/>
            <a:ext cx="792088" cy="406747"/>
          </a:xfrm>
          <a:prstGeom prst="rect">
            <a:avLst/>
          </a:prstGeom>
        </p:spPr>
      </p:pic>
      <p:sp>
        <p:nvSpPr>
          <p:cNvPr id="9" name="Obdélník 8"/>
          <p:cNvSpPr/>
          <p:nvPr/>
        </p:nvSpPr>
        <p:spPr>
          <a:xfrm>
            <a:off x="1475656" y="260648"/>
            <a:ext cx="53828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Zákon lomu světla</a:t>
            </a:r>
            <a:endParaRPr lang="cs-CZ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5" y="3370263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6" descr="JLB1e9ea9_lom_svetl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43608" y="836712"/>
            <a:ext cx="7129463" cy="46196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Nadpis 4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75612" cy="7969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/>
              <a:t>ČOČKA - LENS </a:t>
            </a:r>
          </a:p>
        </p:txBody>
      </p:sp>
      <p:sp>
        <p:nvSpPr>
          <p:cNvPr id="34819" name="Zástupný symbol pro obsah 5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4726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- využívá zákona lomu světla</a:t>
            </a:r>
          </a:p>
          <a:p>
            <a:pPr eaLnBrk="1" hangingPunct="1"/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 -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jsou to skleněné útvary, které se skládají z kulových ploch</a:t>
            </a:r>
          </a:p>
          <a:p>
            <a:pPr eaLnBrk="1" hangingPunct="1"/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spojky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- po průchodu čočkou se paprsky spojují</a:t>
            </a:r>
          </a:p>
          <a:p>
            <a:pPr eaLnBrk="1" hangingPunct="1"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cs-CZ" i="1" dirty="0" smtClean="0">
                <a:latin typeface="Times New Roman" pitchFamily="18" charset="0"/>
                <a:cs typeface="Times New Roman" pitchFamily="18" charset="0"/>
              </a:rPr>
              <a:t>Uprostřed nejširší</a:t>
            </a:r>
          </a:p>
          <a:p>
            <a:pPr eaLnBrk="1" hangingPunct="1"/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rozptylky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- po průchodu čočkou se paprsky rozptylují</a:t>
            </a:r>
          </a:p>
          <a:p>
            <a:pPr eaLnBrk="1" hangingPunct="1"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cs-CZ" i="1" dirty="0" smtClean="0">
                <a:latin typeface="Times New Roman" pitchFamily="18" charset="0"/>
                <a:cs typeface="Times New Roman" pitchFamily="18" charset="0"/>
              </a:rPr>
              <a:t>Uprostřed nejtenčí</a:t>
            </a:r>
          </a:p>
          <a:p>
            <a:pPr eaLnBrk="1" hangingPunct="1"/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38" y="5786454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nimBg="1"/>
      <p:bldP spid="34819" grpId="0" uiExpand="1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 descr="huo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8165364" cy="38717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adpis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859712" cy="72548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Druhy čoček:</a:t>
            </a:r>
          </a:p>
        </p:txBody>
      </p:sp>
      <p:sp>
        <p:nvSpPr>
          <p:cNvPr id="35843" name="Zástupný symbol pro obsah 2"/>
          <p:cNvSpPr>
            <a:spLocks noGrp="1"/>
          </p:cNvSpPr>
          <p:nvPr>
            <p:ph idx="1"/>
          </p:nvPr>
        </p:nvSpPr>
        <p:spPr>
          <a:xfrm>
            <a:off x="251520" y="1025525"/>
            <a:ext cx="8712968" cy="571584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charset="0"/>
              <a:buNone/>
            </a:pPr>
            <a:endParaRPr lang="cs-CZ" dirty="0" smtClean="0"/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1. spojky: a) </a:t>
            </a:r>
            <a:r>
              <a:rPr lang="cs-CZ" b="1" dirty="0" smtClean="0"/>
              <a:t>dvojvypuklá</a:t>
            </a:r>
            <a:endParaRPr lang="cs-CZ" dirty="0" smtClean="0"/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                  b) </a:t>
            </a:r>
            <a:r>
              <a:rPr lang="cs-CZ" b="1" dirty="0" smtClean="0"/>
              <a:t>ploskovypuklá</a:t>
            </a:r>
            <a:endParaRPr lang="cs-CZ" dirty="0" smtClean="0"/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                  c) </a:t>
            </a:r>
            <a:r>
              <a:rPr lang="cs-CZ" b="1" dirty="0" smtClean="0"/>
              <a:t>dutovypuklá</a:t>
            </a:r>
            <a:endParaRPr lang="cs-CZ" dirty="0" smtClean="0"/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 </a:t>
            </a:r>
          </a:p>
          <a:p>
            <a:pPr eaLnBrk="1" hangingPunct="1">
              <a:buFont typeface="Arial" charset="0"/>
              <a:buNone/>
            </a:pPr>
            <a:endParaRPr lang="cs-CZ" dirty="0" smtClean="0"/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2. rozptylky: d) </a:t>
            </a:r>
            <a:r>
              <a:rPr lang="cs-CZ" b="1" dirty="0" smtClean="0"/>
              <a:t>dvojdutá</a:t>
            </a:r>
            <a:endParaRPr lang="cs-CZ" dirty="0" smtClean="0"/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                       e) </a:t>
            </a:r>
            <a:r>
              <a:rPr lang="cs-CZ" b="1" dirty="0" smtClean="0"/>
              <a:t>ploskodutá</a:t>
            </a:r>
            <a:endParaRPr lang="cs-CZ" dirty="0" smtClean="0"/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                       f) </a:t>
            </a:r>
            <a:r>
              <a:rPr lang="cs-CZ" b="1" dirty="0" err="1" smtClean="0"/>
              <a:t>vypuklodu</a:t>
            </a:r>
            <a:endParaRPr lang="cs-CZ" dirty="0" smtClean="0"/>
          </a:p>
        </p:txBody>
      </p:sp>
      <p:pic>
        <p:nvPicPr>
          <p:cNvPr id="35844" name="Obrázek 3" descr="Lens_type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1" y="1268760"/>
            <a:ext cx="2712318" cy="24274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5845" name="Obrázek 4" descr="Lens_types – kopi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861048"/>
            <a:ext cx="2765007" cy="27693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598" y="4329063"/>
            <a:ext cx="955402" cy="252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nimBg="1"/>
      <p:bldP spid="35843" grpId="0" uiExpand="1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Vlastnosti obrazu</a:t>
            </a:r>
          </a:p>
        </p:txBody>
      </p:sp>
      <p:sp>
        <p:nvSpPr>
          <p:cNvPr id="36867" name="Zástupný symbol pro obsah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0691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Světelné paprsky jsou od objektu přenášeny do oka, vznik na sítnici, zaostřeno rohovkou (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cornea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oko jednoduše mění světelné paprsky v nervové impulsy, místem vidění =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mozek</a:t>
            </a:r>
            <a:endParaRPr lang="cs-CZ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Svět. paprsky odražené od pozorovaného předmětu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zornicí, čočkou, sklivcem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-&gt;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obraz na sítnici</a:t>
            </a:r>
          </a:p>
          <a:p>
            <a:pPr eaLnBrk="1" hangingPunct="1"/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31350"/>
            <a:ext cx="3786182" cy="8266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/>
      <p:bldP spid="36867" grpId="0" uiExpand="1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pro obsah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5527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None/>
            </a:pP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cs-CZ" u="sng" dirty="0" smtClean="0">
                <a:latin typeface="Times New Roman" pitchFamily="18" charset="0"/>
                <a:cs typeface="Times New Roman" pitchFamily="18" charset="0"/>
              </a:rPr>
              <a:t>OBRAZ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-&gt; vznik na sítnici, je </a:t>
            </a:r>
            <a:r>
              <a:rPr lang="cs-CZ" u="sng" dirty="0" smtClean="0">
                <a:latin typeface="Times New Roman" pitchFamily="18" charset="0"/>
                <a:cs typeface="Times New Roman" pitchFamily="18" charset="0"/>
              </a:rPr>
              <a:t>zmenšený</a:t>
            </a: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Tvar čočky řídí řasnaté tělísko (corpus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ciliare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), pro zaostření blízkých předmětů na sítnici ji ztlušťují</a:t>
            </a:r>
          </a:p>
          <a:p>
            <a:pPr eaLnBrk="1" hangingPunct="1"/>
            <a:endParaRPr lang="cs-CZ" dirty="0" smtClean="0"/>
          </a:p>
        </p:txBody>
      </p:sp>
      <p:pic>
        <p:nvPicPr>
          <p:cNvPr id="3" name="Obrázek 2" descr="cislo_5_kore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3356992"/>
            <a:ext cx="3760812" cy="2275291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uiExpand="1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Zástupný symbol pro obsah 3" descr="Fotografie44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764704"/>
            <a:ext cx="8493125" cy="51022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Zástupný symbol pro obsah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618651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Lidské tělo –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Steve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Parker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1991 Okna do světa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Lidské tělo –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Steve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Parker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2000 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Lidské tělo –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Life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Inc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., 1999</a:t>
            </a:r>
          </a:p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Vše o lidském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tělě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– Anna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Claybourne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2009</a:t>
            </a:r>
          </a:p>
          <a:p>
            <a:r>
              <a:rPr lang="cs-C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http://cs.wikipedia.org/wiki/O%C4%8Dn%C3%AD_%C5%99asy</a:t>
            </a:r>
            <a:endParaRPr lang="cs-CZ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http://www.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google.cz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imgres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imgurl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=http://rohovka.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navajo.cz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/rohovka.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png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imgrefurl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=http://rohovka.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navajo.cz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/&amp;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usg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=__mQQ2GLliWpSOwX-I4sxrXAOgVl4=&amp;h=550&amp;w=600&amp;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sz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=54&amp;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hl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cs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&amp;start=0&amp;zoom=1&amp;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tbnid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=SSO2ouOerY2wkM:&amp;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tbnh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=123&amp;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tbnw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=138&amp;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=wOuRTezzN5Kr8AOb8fDpAw&amp;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prev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=/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images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%3Fq%3Drohovka%2Boka%26hl%3Dcs%26sa%3DG%26biw%3D1916%26bih%3D904%26gbv%3D2%26tbs%3Disch:1&amp;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itbs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=1&amp;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iact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hc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vpx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=118&amp;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vpy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=60&amp;dur=2172&amp;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hovh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=215&amp;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hovw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=235&amp;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tx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=171&amp;ty=177&amp;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oei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=wOuRTezzN</a:t>
            </a:r>
            <a:r>
              <a:rPr lang="cs-CZ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5Kr8AOb8fDpAw&amp;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page</a:t>
            </a:r>
            <a:r>
              <a:rPr lang="cs-CZ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=1&amp;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ndsp</a:t>
            </a:r>
            <a:r>
              <a:rPr lang="cs-CZ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=64&amp;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ved</a:t>
            </a:r>
            <a:r>
              <a:rPr lang="cs-CZ" dirty="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=1t:429,r:0,s:0</a:t>
            </a: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Radek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Chajda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– Vzrušující cesta nitrem oka</a:t>
            </a:r>
          </a:p>
          <a:p>
            <a:r>
              <a:rPr lang="cs-CZ" dirty="0" smtClean="0">
                <a:hlinkClick r:id="rId4"/>
              </a:rPr>
              <a:t>http://www.</a:t>
            </a:r>
            <a:r>
              <a:rPr lang="cs-CZ" dirty="0" err="1" smtClean="0">
                <a:hlinkClick r:id="rId4"/>
              </a:rPr>
              <a:t>google.cz</a:t>
            </a:r>
            <a:r>
              <a:rPr lang="cs-CZ" dirty="0" smtClean="0">
                <a:hlinkClick r:id="rId4"/>
              </a:rPr>
              <a:t>/</a:t>
            </a:r>
            <a:r>
              <a:rPr lang="cs-CZ" dirty="0" err="1" smtClean="0">
                <a:hlinkClick r:id="rId4"/>
              </a:rPr>
              <a:t>imgres</a:t>
            </a:r>
            <a:r>
              <a:rPr lang="cs-CZ" dirty="0" smtClean="0">
                <a:hlinkClick r:id="rId4"/>
              </a:rPr>
              <a:t>?</a:t>
            </a:r>
            <a:r>
              <a:rPr lang="cs-CZ" dirty="0" err="1" smtClean="0">
                <a:hlinkClick r:id="rId4"/>
              </a:rPr>
              <a:t>imgurl</a:t>
            </a:r>
            <a:r>
              <a:rPr lang="cs-CZ" dirty="0" smtClean="0">
                <a:hlinkClick r:id="rId4"/>
              </a:rPr>
              <a:t>=http://www.</a:t>
            </a:r>
            <a:r>
              <a:rPr lang="cs-CZ" dirty="0" err="1" smtClean="0">
                <a:hlinkClick r:id="rId4"/>
              </a:rPr>
              <a:t>cocky</a:t>
            </a:r>
            <a:r>
              <a:rPr lang="cs-CZ" dirty="0" smtClean="0">
                <a:hlinkClick r:id="rId4"/>
              </a:rPr>
              <a:t>-online.</a:t>
            </a:r>
            <a:r>
              <a:rPr lang="cs-CZ" dirty="0" err="1" smtClean="0">
                <a:hlinkClick r:id="rId4"/>
              </a:rPr>
              <a:t>cz</a:t>
            </a:r>
            <a:r>
              <a:rPr lang="cs-CZ" dirty="0" smtClean="0">
                <a:hlinkClick r:id="rId4"/>
              </a:rPr>
              <a:t>/</a:t>
            </a:r>
            <a:r>
              <a:rPr lang="cs-CZ" dirty="0" err="1" smtClean="0">
                <a:hlinkClick r:id="rId4"/>
              </a:rPr>
              <a:t>wp</a:t>
            </a:r>
            <a:r>
              <a:rPr lang="cs-CZ" dirty="0" smtClean="0">
                <a:hlinkClick r:id="rId4"/>
              </a:rPr>
              <a:t>-</a:t>
            </a:r>
            <a:r>
              <a:rPr lang="cs-CZ" dirty="0" err="1" smtClean="0">
                <a:hlinkClick r:id="rId4"/>
              </a:rPr>
              <a:t>content</a:t>
            </a:r>
            <a:r>
              <a:rPr lang="cs-CZ" dirty="0" smtClean="0">
                <a:hlinkClick r:id="rId4"/>
              </a:rPr>
              <a:t>/</a:t>
            </a:r>
            <a:r>
              <a:rPr lang="cs-CZ" dirty="0" err="1" smtClean="0">
                <a:hlinkClick r:id="rId4"/>
              </a:rPr>
              <a:t>uploads</a:t>
            </a:r>
            <a:r>
              <a:rPr lang="cs-CZ" dirty="0" smtClean="0">
                <a:hlinkClick r:id="rId4"/>
              </a:rPr>
              <a:t>/2007/04/</a:t>
            </a:r>
            <a:r>
              <a:rPr lang="cs-CZ" dirty="0" err="1" smtClean="0">
                <a:hlinkClick r:id="rId4"/>
              </a:rPr>
              <a:t>myoptia.jpg</a:t>
            </a:r>
            <a:r>
              <a:rPr lang="cs-CZ" dirty="0" smtClean="0">
                <a:hlinkClick r:id="rId4"/>
              </a:rPr>
              <a:t>&amp;</a:t>
            </a:r>
            <a:r>
              <a:rPr lang="cs-CZ" dirty="0" err="1" smtClean="0">
                <a:hlinkClick r:id="rId4"/>
              </a:rPr>
              <a:t>imgrefurl</a:t>
            </a:r>
            <a:r>
              <a:rPr lang="cs-CZ" dirty="0" smtClean="0">
                <a:hlinkClick r:id="rId4"/>
              </a:rPr>
              <a:t>=http://www.</a:t>
            </a:r>
            <a:r>
              <a:rPr lang="cs-CZ" dirty="0" err="1" smtClean="0">
                <a:hlinkClick r:id="rId4"/>
              </a:rPr>
              <a:t>cocky</a:t>
            </a:r>
            <a:r>
              <a:rPr lang="cs-CZ" dirty="0" smtClean="0">
                <a:hlinkClick r:id="rId4"/>
              </a:rPr>
              <a:t>-online.</a:t>
            </a:r>
            <a:r>
              <a:rPr lang="cs-CZ" dirty="0" err="1" smtClean="0">
                <a:hlinkClick r:id="rId4"/>
              </a:rPr>
              <a:t>cz</a:t>
            </a:r>
            <a:r>
              <a:rPr lang="cs-CZ" dirty="0" smtClean="0">
                <a:hlinkClick r:id="rId4"/>
              </a:rPr>
              <a:t>/</a:t>
            </a:r>
            <a:r>
              <a:rPr lang="cs-CZ" dirty="0" err="1" smtClean="0">
                <a:hlinkClick r:id="rId4"/>
              </a:rPr>
              <a:t>ocni</a:t>
            </a:r>
            <a:r>
              <a:rPr lang="cs-CZ" dirty="0" smtClean="0">
                <a:hlinkClick r:id="rId4"/>
              </a:rPr>
              <a:t>-vady-</a:t>
            </a:r>
            <a:r>
              <a:rPr lang="cs-CZ" dirty="0" err="1" smtClean="0">
                <a:hlinkClick r:id="rId4"/>
              </a:rPr>
              <a:t>kratkozrakost</a:t>
            </a:r>
            <a:r>
              <a:rPr lang="cs-CZ" dirty="0" smtClean="0">
                <a:hlinkClick r:id="rId4"/>
              </a:rPr>
              <a:t>/&amp;</a:t>
            </a:r>
            <a:r>
              <a:rPr lang="cs-CZ" dirty="0" err="1" smtClean="0">
                <a:hlinkClick r:id="rId4"/>
              </a:rPr>
              <a:t>usg</a:t>
            </a:r>
            <a:r>
              <a:rPr lang="cs-CZ" dirty="0" smtClean="0">
                <a:hlinkClick r:id="rId4"/>
              </a:rPr>
              <a:t>=__VVY21RFTfgQhKW3FaoaEJ3iv5ZE=&amp;h=374&amp;w=467&amp;</a:t>
            </a:r>
            <a:r>
              <a:rPr lang="cs-CZ" dirty="0" err="1" smtClean="0">
                <a:hlinkClick r:id="rId4"/>
              </a:rPr>
              <a:t>sz</a:t>
            </a:r>
            <a:r>
              <a:rPr lang="cs-CZ" dirty="0" smtClean="0">
                <a:hlinkClick r:id="rId4"/>
              </a:rPr>
              <a:t>=42&amp;</a:t>
            </a:r>
            <a:r>
              <a:rPr lang="cs-CZ" dirty="0" err="1" smtClean="0">
                <a:hlinkClick r:id="rId4"/>
              </a:rPr>
              <a:t>hl</a:t>
            </a:r>
            <a:r>
              <a:rPr lang="cs-CZ" dirty="0" smtClean="0">
                <a:hlinkClick r:id="rId4"/>
              </a:rPr>
              <a:t>=</a:t>
            </a:r>
            <a:r>
              <a:rPr lang="cs-CZ" dirty="0" err="1" smtClean="0">
                <a:hlinkClick r:id="rId4"/>
              </a:rPr>
              <a:t>cs</a:t>
            </a:r>
            <a:r>
              <a:rPr lang="cs-CZ" dirty="0" smtClean="0">
                <a:hlinkClick r:id="rId4"/>
              </a:rPr>
              <a:t>&amp;start=0&amp;zoom=1&amp;</a:t>
            </a:r>
            <a:r>
              <a:rPr lang="cs-CZ" dirty="0" err="1" smtClean="0">
                <a:hlinkClick r:id="rId4"/>
              </a:rPr>
              <a:t>tbnid</a:t>
            </a:r>
            <a:r>
              <a:rPr lang="cs-CZ" dirty="0" smtClean="0">
                <a:hlinkClick r:id="rId4"/>
              </a:rPr>
              <a:t>=GMHxTh3X5IAR2M:&amp;</a:t>
            </a:r>
            <a:r>
              <a:rPr lang="cs-CZ" dirty="0" err="1" smtClean="0">
                <a:hlinkClick r:id="rId4"/>
              </a:rPr>
              <a:t>tbnh</a:t>
            </a:r>
            <a:r>
              <a:rPr lang="cs-CZ" dirty="0" smtClean="0">
                <a:hlinkClick r:id="rId4"/>
              </a:rPr>
              <a:t>=153&amp;</a:t>
            </a:r>
            <a:r>
              <a:rPr lang="cs-CZ" dirty="0" err="1" smtClean="0">
                <a:hlinkClick r:id="rId4"/>
              </a:rPr>
              <a:t>tbnw</a:t>
            </a:r>
            <a:r>
              <a:rPr lang="cs-CZ" dirty="0" smtClean="0">
                <a:hlinkClick r:id="rId4"/>
              </a:rPr>
              <a:t>=191&amp;</a:t>
            </a:r>
            <a:r>
              <a:rPr lang="cs-CZ" dirty="0" err="1" smtClean="0">
                <a:hlinkClick r:id="rId4"/>
              </a:rPr>
              <a:t>ei</a:t>
            </a:r>
            <a:r>
              <a:rPr lang="cs-CZ" dirty="0" smtClean="0">
                <a:hlinkClick r:id="rId4"/>
              </a:rPr>
              <a:t>=ZtChTaelJYKBswbT9PjtAQ&amp;</a:t>
            </a:r>
            <a:r>
              <a:rPr lang="cs-CZ" dirty="0" err="1" smtClean="0">
                <a:hlinkClick r:id="rId4"/>
              </a:rPr>
              <a:t>prev</a:t>
            </a:r>
            <a:r>
              <a:rPr lang="cs-CZ" dirty="0" smtClean="0">
                <a:hlinkClick r:id="rId4"/>
              </a:rPr>
              <a:t>=/</a:t>
            </a:r>
            <a:r>
              <a:rPr lang="cs-CZ" dirty="0" err="1" smtClean="0">
                <a:hlinkClick r:id="rId4"/>
              </a:rPr>
              <a:t>images</a:t>
            </a:r>
            <a:r>
              <a:rPr lang="cs-CZ" dirty="0" smtClean="0">
                <a:hlinkClick r:id="rId4"/>
              </a:rPr>
              <a:t>%3Fq%3Dmyopie%26um%3D1%26hl%3Dcs%26biw%3D1680%26bih%3D959%26tbm%3Disch&amp;um=1&amp;</a:t>
            </a:r>
            <a:r>
              <a:rPr lang="cs-CZ" dirty="0" err="1" smtClean="0">
                <a:hlinkClick r:id="rId4"/>
              </a:rPr>
              <a:t>itbs</a:t>
            </a:r>
            <a:r>
              <a:rPr lang="cs-CZ" dirty="0" smtClean="0">
                <a:hlinkClick r:id="rId4"/>
              </a:rPr>
              <a:t>=1&amp;</a:t>
            </a:r>
            <a:r>
              <a:rPr lang="cs-CZ" dirty="0" err="1" smtClean="0">
                <a:hlinkClick r:id="rId4"/>
              </a:rPr>
              <a:t>iact</a:t>
            </a:r>
            <a:r>
              <a:rPr lang="cs-CZ" dirty="0" smtClean="0">
                <a:hlinkClick r:id="rId4"/>
              </a:rPr>
              <a:t>=</a:t>
            </a:r>
            <a:r>
              <a:rPr lang="cs-CZ" dirty="0" err="1" smtClean="0">
                <a:hlinkClick r:id="rId4"/>
              </a:rPr>
              <a:t>rc</a:t>
            </a:r>
            <a:r>
              <a:rPr lang="cs-CZ" dirty="0" smtClean="0">
                <a:hlinkClick r:id="rId4"/>
              </a:rPr>
              <a:t>&amp;dur=216&amp;</a:t>
            </a:r>
            <a:r>
              <a:rPr lang="cs-CZ" dirty="0" err="1" smtClean="0">
                <a:hlinkClick r:id="rId4"/>
              </a:rPr>
              <a:t>oei</a:t>
            </a:r>
            <a:r>
              <a:rPr lang="cs-CZ" dirty="0" smtClean="0">
                <a:hlinkClick r:id="rId4"/>
              </a:rPr>
              <a:t>=ZtChTaelJYKBswbT9PjtAQ&amp;</a:t>
            </a:r>
            <a:r>
              <a:rPr lang="cs-CZ" dirty="0" err="1" smtClean="0">
                <a:hlinkClick r:id="rId4"/>
              </a:rPr>
              <a:t>page</a:t>
            </a:r>
            <a:r>
              <a:rPr lang="cs-CZ" dirty="0" smtClean="0">
                <a:hlinkClick r:id="rId4"/>
              </a:rPr>
              <a:t>=1&amp;</a:t>
            </a:r>
            <a:r>
              <a:rPr lang="cs-CZ" dirty="0" err="1" smtClean="0">
                <a:hlinkClick r:id="rId4"/>
              </a:rPr>
              <a:t>ndsp</a:t>
            </a:r>
            <a:r>
              <a:rPr lang="cs-CZ" dirty="0" smtClean="0">
                <a:hlinkClick r:id="rId4"/>
              </a:rPr>
              <a:t>=38&amp;</a:t>
            </a:r>
            <a:r>
              <a:rPr lang="cs-CZ" dirty="0" err="1" smtClean="0">
                <a:hlinkClick r:id="rId4"/>
              </a:rPr>
              <a:t>ved</a:t>
            </a:r>
            <a:r>
              <a:rPr lang="cs-CZ" dirty="0" smtClean="0">
                <a:hlinkClick r:id="rId5" action="ppaction://hlinkfile"/>
              </a:rPr>
              <a:t>=1t:429,r:3,s:0&amp;</a:t>
            </a:r>
            <a:r>
              <a:rPr lang="cs-CZ" dirty="0" err="1" smtClean="0">
                <a:hlinkClick r:id="rId5" action="ppaction://hlinkfile"/>
              </a:rPr>
              <a:t>tx</a:t>
            </a:r>
            <a:r>
              <a:rPr lang="cs-CZ" dirty="0" smtClean="0">
                <a:hlinkClick r:id="rId5" action="ppaction://hlinkfile"/>
              </a:rPr>
              <a:t>=118&amp;ty=131</a:t>
            </a:r>
            <a:endParaRPr lang="cs-CZ" dirty="0" smtClean="0"/>
          </a:p>
          <a:p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endParaRPr lang="cs-C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39" name="Nadpis 3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Zdroj: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99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uiExpand="1" build="p" animBg="1"/>
      <p:bldP spid="3993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285728"/>
            <a:ext cx="8215370" cy="5072098"/>
          </a:xfrm>
        </p:spPr>
        <p:txBody>
          <a:bodyPr>
            <a:normAutofit fontScale="62500" lnSpcReduction="20000"/>
          </a:bodyPr>
          <a:lstStyle/>
          <a:p>
            <a:r>
              <a:rPr lang="cs-CZ" sz="2600" dirty="0" smtClean="0">
                <a:hlinkClick r:id="rId3"/>
              </a:rPr>
              <a:t>http://www.</a:t>
            </a:r>
            <a:r>
              <a:rPr lang="cs-CZ" sz="2600" dirty="0" err="1" smtClean="0">
                <a:hlinkClick r:id="rId3"/>
              </a:rPr>
              <a:t>google.cz</a:t>
            </a:r>
            <a:r>
              <a:rPr lang="cs-CZ" sz="2600" dirty="0" smtClean="0">
                <a:hlinkClick r:id="rId3"/>
              </a:rPr>
              <a:t>/</a:t>
            </a:r>
            <a:r>
              <a:rPr lang="cs-CZ" sz="2600" dirty="0" err="1" smtClean="0">
                <a:hlinkClick r:id="rId3"/>
              </a:rPr>
              <a:t>imgres</a:t>
            </a:r>
            <a:r>
              <a:rPr lang="cs-CZ" sz="2600" dirty="0" smtClean="0">
                <a:hlinkClick r:id="rId3"/>
              </a:rPr>
              <a:t>?</a:t>
            </a:r>
            <a:r>
              <a:rPr lang="cs-CZ" sz="2600" dirty="0" err="1" smtClean="0">
                <a:hlinkClick r:id="rId3"/>
              </a:rPr>
              <a:t>imgurl</a:t>
            </a:r>
            <a:r>
              <a:rPr lang="cs-CZ" sz="2600" dirty="0" smtClean="0">
                <a:hlinkClick r:id="rId3"/>
              </a:rPr>
              <a:t>=http://www.</a:t>
            </a:r>
            <a:r>
              <a:rPr lang="cs-CZ" sz="2600" dirty="0" err="1" smtClean="0">
                <a:hlinkClick r:id="rId3"/>
              </a:rPr>
              <a:t>cocky</a:t>
            </a:r>
            <a:r>
              <a:rPr lang="cs-CZ" sz="2600" dirty="0" smtClean="0">
                <a:hlinkClick r:id="rId3"/>
              </a:rPr>
              <a:t>-online.</a:t>
            </a:r>
            <a:r>
              <a:rPr lang="cs-CZ" sz="2600" dirty="0" err="1" smtClean="0">
                <a:hlinkClick r:id="rId3"/>
              </a:rPr>
              <a:t>cz</a:t>
            </a:r>
            <a:r>
              <a:rPr lang="cs-CZ" sz="2600" dirty="0" smtClean="0">
                <a:hlinkClick r:id="rId3"/>
              </a:rPr>
              <a:t>/</a:t>
            </a:r>
            <a:r>
              <a:rPr lang="cs-CZ" sz="2600" dirty="0" err="1" smtClean="0">
                <a:hlinkClick r:id="rId3"/>
              </a:rPr>
              <a:t>wp</a:t>
            </a:r>
            <a:r>
              <a:rPr lang="cs-CZ" sz="2600" dirty="0" smtClean="0">
                <a:hlinkClick r:id="rId3"/>
              </a:rPr>
              <a:t>-</a:t>
            </a:r>
            <a:r>
              <a:rPr lang="cs-CZ" sz="2600" dirty="0" err="1" smtClean="0">
                <a:hlinkClick r:id="rId3"/>
              </a:rPr>
              <a:t>content</a:t>
            </a:r>
            <a:r>
              <a:rPr lang="cs-CZ" sz="2600" dirty="0" smtClean="0">
                <a:hlinkClick r:id="rId3"/>
              </a:rPr>
              <a:t>/</a:t>
            </a:r>
            <a:r>
              <a:rPr lang="cs-CZ" sz="2600" dirty="0" err="1" smtClean="0">
                <a:hlinkClick r:id="rId3"/>
              </a:rPr>
              <a:t>uploads</a:t>
            </a:r>
            <a:r>
              <a:rPr lang="cs-CZ" sz="2600" dirty="0" smtClean="0">
                <a:hlinkClick r:id="rId3"/>
              </a:rPr>
              <a:t>/2007/04/</a:t>
            </a:r>
            <a:r>
              <a:rPr lang="cs-CZ" sz="2600" dirty="0" err="1" smtClean="0">
                <a:hlinkClick r:id="rId3"/>
              </a:rPr>
              <a:t>hypermetroia.jpg</a:t>
            </a:r>
            <a:r>
              <a:rPr lang="cs-CZ" sz="2600" dirty="0" smtClean="0">
                <a:hlinkClick r:id="rId3"/>
              </a:rPr>
              <a:t>&amp;</a:t>
            </a:r>
            <a:r>
              <a:rPr lang="cs-CZ" sz="2600" dirty="0" err="1" smtClean="0">
                <a:hlinkClick r:id="rId3"/>
              </a:rPr>
              <a:t>imgrefurl</a:t>
            </a:r>
            <a:r>
              <a:rPr lang="cs-CZ" sz="2600" dirty="0" smtClean="0">
                <a:hlinkClick r:id="rId3"/>
              </a:rPr>
              <a:t>=http://www.</a:t>
            </a:r>
            <a:r>
              <a:rPr lang="cs-CZ" sz="2600" dirty="0" err="1" smtClean="0">
                <a:hlinkClick r:id="rId3"/>
              </a:rPr>
              <a:t>cocky</a:t>
            </a:r>
            <a:r>
              <a:rPr lang="cs-CZ" sz="2600" dirty="0" smtClean="0">
                <a:hlinkClick r:id="rId3"/>
              </a:rPr>
              <a:t>-online.</a:t>
            </a:r>
            <a:r>
              <a:rPr lang="cs-CZ" sz="2600" dirty="0" err="1" smtClean="0">
                <a:hlinkClick r:id="rId3"/>
              </a:rPr>
              <a:t>cz</a:t>
            </a:r>
            <a:r>
              <a:rPr lang="cs-CZ" sz="2600" dirty="0" smtClean="0">
                <a:hlinkClick r:id="rId3"/>
              </a:rPr>
              <a:t>/</a:t>
            </a:r>
            <a:r>
              <a:rPr lang="cs-CZ" sz="2600" dirty="0" err="1" smtClean="0">
                <a:hlinkClick r:id="rId3"/>
              </a:rPr>
              <a:t>ocni</a:t>
            </a:r>
            <a:r>
              <a:rPr lang="cs-CZ" sz="2600" dirty="0" smtClean="0">
                <a:hlinkClick r:id="rId3"/>
              </a:rPr>
              <a:t>-vady-dalekozrakost/&amp;</a:t>
            </a:r>
            <a:r>
              <a:rPr lang="cs-CZ" sz="2600" dirty="0" err="1" smtClean="0">
                <a:hlinkClick r:id="rId3"/>
              </a:rPr>
              <a:t>usg</a:t>
            </a:r>
            <a:r>
              <a:rPr lang="cs-CZ" sz="2600" dirty="0" smtClean="0">
                <a:hlinkClick r:id="rId3"/>
              </a:rPr>
              <a:t>=__tffRnJlbtZioYBPGoBAQECEJoL0=&amp;h=374&amp;w=467&amp;</a:t>
            </a:r>
            <a:r>
              <a:rPr lang="cs-CZ" sz="2600" dirty="0" err="1" smtClean="0">
                <a:hlinkClick r:id="rId3"/>
              </a:rPr>
              <a:t>sz</a:t>
            </a:r>
            <a:r>
              <a:rPr lang="cs-CZ" sz="2600" dirty="0" smtClean="0">
                <a:hlinkClick r:id="rId3"/>
              </a:rPr>
              <a:t>=42&amp;</a:t>
            </a:r>
            <a:r>
              <a:rPr lang="cs-CZ" sz="2600" dirty="0" err="1" smtClean="0">
                <a:hlinkClick r:id="rId3"/>
              </a:rPr>
              <a:t>hl</a:t>
            </a:r>
            <a:r>
              <a:rPr lang="cs-CZ" sz="2600" dirty="0" smtClean="0">
                <a:hlinkClick r:id="rId3"/>
              </a:rPr>
              <a:t>=</a:t>
            </a:r>
            <a:r>
              <a:rPr lang="cs-CZ" sz="2600" dirty="0" err="1" smtClean="0">
                <a:hlinkClick r:id="rId3"/>
              </a:rPr>
              <a:t>cs</a:t>
            </a:r>
            <a:r>
              <a:rPr lang="cs-CZ" sz="2600" dirty="0" smtClean="0">
                <a:hlinkClick r:id="rId3"/>
              </a:rPr>
              <a:t>&amp;start=2&amp;zoom=1&amp;</a:t>
            </a:r>
            <a:r>
              <a:rPr lang="cs-CZ" sz="2600" dirty="0" err="1" smtClean="0">
                <a:hlinkClick r:id="rId3"/>
              </a:rPr>
              <a:t>tbnid</a:t>
            </a:r>
            <a:r>
              <a:rPr lang="cs-CZ" sz="2600" dirty="0" smtClean="0">
                <a:hlinkClick r:id="rId3"/>
              </a:rPr>
              <a:t>=UrZY4t6_</a:t>
            </a:r>
            <a:r>
              <a:rPr lang="cs-CZ" sz="2600" dirty="0" err="1" smtClean="0">
                <a:hlinkClick r:id="rId3"/>
              </a:rPr>
              <a:t>FrXDXM</a:t>
            </a:r>
            <a:r>
              <a:rPr lang="cs-CZ" sz="2600" dirty="0" smtClean="0">
                <a:hlinkClick r:id="rId3"/>
              </a:rPr>
              <a:t>:&amp;</a:t>
            </a:r>
            <a:r>
              <a:rPr lang="cs-CZ" sz="2600" dirty="0" err="1" smtClean="0">
                <a:hlinkClick r:id="rId3"/>
              </a:rPr>
              <a:t>tbnh</a:t>
            </a:r>
            <a:r>
              <a:rPr lang="cs-CZ" sz="2600" dirty="0" smtClean="0">
                <a:hlinkClick r:id="rId3"/>
              </a:rPr>
              <a:t>=103&amp;</a:t>
            </a:r>
            <a:r>
              <a:rPr lang="cs-CZ" sz="2600" dirty="0" err="1" smtClean="0">
                <a:hlinkClick r:id="rId3"/>
              </a:rPr>
              <a:t>tbnw</a:t>
            </a:r>
            <a:r>
              <a:rPr lang="cs-CZ" sz="2600" dirty="0" smtClean="0">
                <a:hlinkClick r:id="rId3"/>
              </a:rPr>
              <a:t>=128&amp;</a:t>
            </a:r>
            <a:r>
              <a:rPr lang="cs-CZ" sz="2600" dirty="0" err="1" smtClean="0">
                <a:hlinkClick r:id="rId3"/>
              </a:rPr>
              <a:t>ei</a:t>
            </a:r>
            <a:r>
              <a:rPr lang="cs-CZ" sz="2600" dirty="0" smtClean="0">
                <a:hlinkClick r:id="rId3"/>
              </a:rPr>
              <a:t>=BNGhTYKhMY3HsgaTnayGAg&amp;</a:t>
            </a:r>
            <a:r>
              <a:rPr lang="cs-CZ" sz="2600" dirty="0" err="1" smtClean="0">
                <a:hlinkClick r:id="rId3"/>
              </a:rPr>
              <a:t>prev</a:t>
            </a:r>
            <a:r>
              <a:rPr lang="cs-CZ" sz="2600" dirty="0" smtClean="0">
                <a:hlinkClick r:id="rId3"/>
              </a:rPr>
              <a:t>=/</a:t>
            </a:r>
            <a:r>
              <a:rPr lang="cs-CZ" sz="2600" dirty="0" err="1" smtClean="0">
                <a:hlinkClick r:id="rId3"/>
              </a:rPr>
              <a:t>images</a:t>
            </a:r>
            <a:r>
              <a:rPr lang="cs-CZ" sz="2600" dirty="0" smtClean="0">
                <a:hlinkClick r:id="rId3"/>
              </a:rPr>
              <a:t>%3Fq%3Dhypermetropie%26um%3D1%26hl%3Dcs%26sa%3DX%26biw%3D1680%26bih%3D959%26tbm%3Disch&amp;um=1&amp;</a:t>
            </a:r>
            <a:r>
              <a:rPr lang="cs-CZ" sz="2600" dirty="0" err="1" smtClean="0">
                <a:hlinkClick r:id="rId3"/>
              </a:rPr>
              <a:t>itbs</a:t>
            </a:r>
            <a:r>
              <a:rPr lang="cs-CZ" sz="2600" dirty="0" smtClean="0">
                <a:hlinkClick r:id="rId3"/>
              </a:rPr>
              <a:t>=1</a:t>
            </a:r>
            <a:endParaRPr lang="cs-CZ" sz="2600" dirty="0" smtClean="0"/>
          </a:p>
          <a:p>
            <a:r>
              <a:rPr lang="cs-CZ" sz="2600" dirty="0" smtClean="0">
                <a:hlinkClick r:id="rId4"/>
              </a:rPr>
              <a:t>http://janamodra.cz/tul/SP_vady_zraku.pdf</a:t>
            </a:r>
            <a:endParaRPr lang="cs-CZ" sz="2600" dirty="0" smtClean="0"/>
          </a:p>
          <a:p>
            <a:r>
              <a:rPr lang="cs-CZ" sz="2600" dirty="0" smtClean="0">
                <a:hlinkClick r:id="rId5"/>
              </a:rPr>
              <a:t>http://www.</a:t>
            </a:r>
            <a:r>
              <a:rPr lang="cs-CZ" sz="2600" dirty="0" err="1" smtClean="0">
                <a:hlinkClick r:id="rId5"/>
              </a:rPr>
              <a:t>google.cz</a:t>
            </a:r>
            <a:r>
              <a:rPr lang="cs-CZ" sz="2600" dirty="0" smtClean="0">
                <a:hlinkClick r:id="rId5"/>
              </a:rPr>
              <a:t>/</a:t>
            </a:r>
            <a:r>
              <a:rPr lang="cs-CZ" sz="2600" dirty="0" err="1" smtClean="0">
                <a:hlinkClick r:id="rId5"/>
              </a:rPr>
              <a:t>imgres</a:t>
            </a:r>
            <a:r>
              <a:rPr lang="cs-CZ" sz="2600" dirty="0" smtClean="0">
                <a:hlinkClick r:id="rId5"/>
              </a:rPr>
              <a:t>?</a:t>
            </a:r>
            <a:r>
              <a:rPr lang="cs-CZ" sz="2600" dirty="0" err="1" smtClean="0">
                <a:hlinkClick r:id="rId5"/>
              </a:rPr>
              <a:t>imgurl</a:t>
            </a:r>
            <a:r>
              <a:rPr lang="cs-CZ" sz="2600" dirty="0" smtClean="0">
                <a:hlinkClick r:id="rId5"/>
              </a:rPr>
              <a:t>=http://www.</a:t>
            </a:r>
            <a:r>
              <a:rPr lang="cs-CZ" sz="2600" dirty="0" err="1" smtClean="0">
                <a:hlinkClick r:id="rId5"/>
              </a:rPr>
              <a:t>medgadget.com</a:t>
            </a:r>
            <a:r>
              <a:rPr lang="cs-CZ" sz="2600" dirty="0" smtClean="0">
                <a:hlinkClick r:id="rId5"/>
              </a:rPr>
              <a:t>/</a:t>
            </a:r>
            <a:r>
              <a:rPr lang="cs-CZ" sz="2600" dirty="0" err="1" smtClean="0">
                <a:hlinkClick r:id="rId5"/>
              </a:rPr>
              <a:t>archives</a:t>
            </a:r>
            <a:r>
              <a:rPr lang="cs-CZ" sz="2600" dirty="0" smtClean="0">
                <a:hlinkClick r:id="rId5"/>
              </a:rPr>
              <a:t>/</a:t>
            </a:r>
            <a:r>
              <a:rPr lang="cs-CZ" sz="2600" dirty="0" err="1" smtClean="0">
                <a:hlinkClick r:id="rId5"/>
              </a:rPr>
              <a:t>img</a:t>
            </a:r>
            <a:r>
              <a:rPr lang="cs-CZ" sz="2600" dirty="0" smtClean="0">
                <a:hlinkClick r:id="rId5"/>
              </a:rPr>
              <a:t>/8932acuf.jpg&amp;</a:t>
            </a:r>
            <a:r>
              <a:rPr lang="cs-CZ" sz="2600" dirty="0" err="1" smtClean="0">
                <a:hlinkClick r:id="rId5"/>
              </a:rPr>
              <a:t>imgrefurl</a:t>
            </a:r>
            <a:r>
              <a:rPr lang="cs-CZ" sz="2600" dirty="0" smtClean="0">
                <a:hlinkClick r:id="rId5"/>
              </a:rPr>
              <a:t>=http://medgadget.com/archives/2007/01/the_acufocus_ac.html&amp;usg=__SGkjPO47wt6ThRmeKwF_qdq10Jc=&amp;h=199&amp;w=468&amp;sz=30&amp;hl=cs&amp;start=35&amp;zoom=1&amp;tbnid=XWmiiueZS65S1M:&amp;tbnh=83&amp;tbnw=195&amp;ei=oNGhTZOtMMiRswaG9tzsAQ&amp;prev=/images%3Fq%3Dpresbyopie%26hl%3Dcs%26biw%3D1680%26bih%3D959%26gbv%3D2%26tbm%3Disch0%2C1100&amp;itbs=1&amp;iact=hc&amp;vpx=484&amp;vpy=214&amp;dur=520&amp;hovh=105&amp;hovw=247&amp;tx=97&amp;ty=81&amp;oei=ldGhTavDBofZsgau1vWBAg&amp;page=2&amp;ndsp=39&amp;ved=1t:429,r:17,s:35&amp;biw=1680&amp;bih=959</a:t>
            </a:r>
            <a:endParaRPr lang="cs-CZ" sz="2600" dirty="0" smtClean="0"/>
          </a:p>
          <a:p>
            <a:r>
              <a:rPr lang="cs-CZ" sz="2600" dirty="0" smtClean="0">
                <a:hlinkClick r:id="rId6"/>
              </a:rPr>
              <a:t>http://www.</a:t>
            </a:r>
            <a:r>
              <a:rPr lang="cs-CZ" sz="2600" dirty="0" err="1" smtClean="0">
                <a:hlinkClick r:id="rId6"/>
              </a:rPr>
              <a:t>google.cz</a:t>
            </a:r>
            <a:r>
              <a:rPr lang="cs-CZ" sz="2600" dirty="0" smtClean="0">
                <a:hlinkClick r:id="rId6"/>
              </a:rPr>
              <a:t>/</a:t>
            </a:r>
            <a:r>
              <a:rPr lang="cs-CZ" sz="2600" dirty="0" err="1" smtClean="0">
                <a:hlinkClick r:id="rId6"/>
              </a:rPr>
              <a:t>imgres</a:t>
            </a:r>
            <a:r>
              <a:rPr lang="cs-CZ" sz="2600" dirty="0" smtClean="0">
                <a:hlinkClick r:id="rId6"/>
              </a:rPr>
              <a:t>?</a:t>
            </a:r>
            <a:r>
              <a:rPr lang="cs-CZ" sz="2600" dirty="0" err="1" smtClean="0">
                <a:hlinkClick r:id="rId6"/>
              </a:rPr>
              <a:t>imgurl</a:t>
            </a:r>
            <a:r>
              <a:rPr lang="cs-CZ" sz="2600" dirty="0" smtClean="0">
                <a:hlinkClick r:id="rId6"/>
              </a:rPr>
              <a:t>=http://cocky-levne.cz/index1_soubory/astigmatismus.gif&amp;imgrefurl=http://cocky-levne.cz/astigmatismus&amp;usg=__9oPYxVMqJGUad1yT4RXJxLV8rXw=&amp;h=233&amp;w=291&amp;sz=12&amp;hl=cs&amp;start=0&amp;zoom=1&amp;tbnid=ypmy9gWgUBos1M:&amp;tbnh=159&amp;tbnw=199&amp;ei=2tGhTeizC8b5sgaRp9T1AQ&amp;prev=/images%3Fq%3Dastigmatismus%26hl%3Dcs%26biw%3D1680%26bih%3D959%26gbv%3D2%26tbm%3Disch&amp;itbs=1&amp;iact=hc&amp;vpx=163&amp;vpy=94&amp;dur=117&amp;hovh=186&amp;hovw=232&amp;tx=188&amp;ty=66&amp;oei=2tGhTeizC8b5sgaRp9T1AQ&amp;page=1&amp;ndsp=35&amp;ved=1t:429,r:0,s:0</a:t>
            </a:r>
            <a:endParaRPr lang="cs-CZ" sz="26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1282</Words>
  <Application>Microsoft Office PowerPoint</Application>
  <PresentationFormat>Předvádění na obrazovce (4:3)</PresentationFormat>
  <Paragraphs>211</Paragraphs>
  <Slides>47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47</vt:i4>
      </vt:variant>
    </vt:vector>
  </HeadingPairs>
  <TitlesOfParts>
    <vt:vector size="48" baseType="lpstr">
      <vt:lpstr>Motiv sady Office</vt:lpstr>
      <vt:lpstr>ZRAKOVÉ ÚSTROJÍ A  JEHO VADY</vt:lpstr>
      <vt:lpstr>Oko</vt:lpstr>
      <vt:lpstr>Prezentace aplikace PowerPoint</vt:lpstr>
      <vt:lpstr>Prezentace aplikace PowerPoint</vt:lpstr>
      <vt:lpstr>Prezentace aplikace PowerPoint</vt:lpstr>
      <vt:lpstr>Oční koule – bulbus oculi</vt:lpstr>
      <vt:lpstr>Stěna oční koule</vt:lpstr>
      <vt:lpstr>1) Bělima - Sclera</vt:lpstr>
      <vt:lpstr> Rohovka - Cornea</vt:lpstr>
      <vt:lpstr>2) Cévnatka - choroideus</vt:lpstr>
      <vt:lpstr>Prezentace aplikace PowerPoint</vt:lpstr>
      <vt:lpstr>Prezentace aplikace PowerPoint</vt:lpstr>
      <vt:lpstr>Prezentace aplikace PowerPoint</vt:lpstr>
      <vt:lpstr>3) Sítnice - Retina</vt:lpstr>
      <vt:lpstr>Obecně… </vt:lpstr>
      <vt:lpstr>Prezentace aplikace PowerPoint</vt:lpstr>
      <vt:lpstr>Žlutá skvrna</vt:lpstr>
      <vt:lpstr>Prezentace aplikace PowerPoint</vt:lpstr>
      <vt:lpstr>Tyčinky</vt:lpstr>
      <vt:lpstr>Tyčinka</vt:lpstr>
      <vt:lpstr>Čípky</vt:lpstr>
      <vt:lpstr>Čípek</vt:lpstr>
      <vt:lpstr>Vznik a vlastnosti obrazu</vt:lpstr>
      <vt:lpstr>Prezentace aplikace PowerPoint</vt:lpstr>
      <vt:lpstr>Vady zraku a jejich korekce </vt:lpstr>
      <vt:lpstr>Prezentace aplikace PowerPoint</vt:lpstr>
      <vt:lpstr>Zrakové vady,korekce a možnost jejich léčení</vt:lpstr>
      <vt:lpstr>1) Krátkozrakost(Myopie)</vt:lpstr>
      <vt:lpstr>Prezentace aplikace PowerPoint</vt:lpstr>
      <vt:lpstr>2)Dalekozrakost(Hypermetropie)</vt:lpstr>
      <vt:lpstr>Prezentace aplikace PowerPoint</vt:lpstr>
      <vt:lpstr>3)Vetchozrakost (Presbyopie)</vt:lpstr>
      <vt:lpstr>Prezentace aplikace PowerPoint</vt:lpstr>
      <vt:lpstr>4)Astigmatismus</vt:lpstr>
      <vt:lpstr>Prezentace aplikace PowerPoint</vt:lpstr>
      <vt:lpstr>Lom (refrakce) světla</vt:lpstr>
      <vt:lpstr>Prezentace aplikace PowerPoint</vt:lpstr>
      <vt:lpstr>Prezentace aplikace PowerPoint</vt:lpstr>
      <vt:lpstr>Prezentace aplikace PowerPoint</vt:lpstr>
      <vt:lpstr>ČOČKA - LENS </vt:lpstr>
      <vt:lpstr>Prezentace aplikace PowerPoint</vt:lpstr>
      <vt:lpstr>Druhy čoček:</vt:lpstr>
      <vt:lpstr>Vlastnosti obrazu</vt:lpstr>
      <vt:lpstr>Prezentace aplikace PowerPoint</vt:lpstr>
      <vt:lpstr>Prezentace aplikace PowerPoint</vt:lpstr>
      <vt:lpstr>Zdroj: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ZRAKOVÉ ÚSTROJÍ AJEHO VADY</dc:title>
  <dc:creator>Ing. Filip Kučera</dc:creator>
  <cp:lastModifiedBy>Truncova</cp:lastModifiedBy>
  <cp:revision>39</cp:revision>
  <dcterms:created xsi:type="dcterms:W3CDTF">2011-01-06T20:21:57Z</dcterms:created>
  <dcterms:modified xsi:type="dcterms:W3CDTF">2011-06-03T15:56:23Z</dcterms:modified>
</cp:coreProperties>
</file>